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2"/>
  </p:sldMasterIdLst>
  <p:notesMasterIdLst>
    <p:notesMasterId r:id="rId87"/>
  </p:notesMasterIdLst>
  <p:handoutMasterIdLst>
    <p:handoutMasterId r:id="rId88"/>
  </p:handoutMasterIdLst>
  <p:sldIdLst>
    <p:sldId id="256" r:id="rId3"/>
    <p:sldId id="265" r:id="rId4"/>
    <p:sldId id="268" r:id="rId5"/>
    <p:sldId id="270" r:id="rId6"/>
    <p:sldId id="349" r:id="rId7"/>
    <p:sldId id="350" r:id="rId8"/>
    <p:sldId id="348" r:id="rId9"/>
    <p:sldId id="351" r:id="rId10"/>
    <p:sldId id="356" r:id="rId11"/>
    <p:sldId id="352" r:id="rId12"/>
    <p:sldId id="353" r:id="rId13"/>
    <p:sldId id="354" r:id="rId14"/>
    <p:sldId id="355" r:id="rId15"/>
    <p:sldId id="357" r:id="rId16"/>
    <p:sldId id="358" r:id="rId17"/>
    <p:sldId id="359" r:id="rId18"/>
    <p:sldId id="360" r:id="rId19"/>
    <p:sldId id="361" r:id="rId20"/>
    <p:sldId id="362" r:id="rId21"/>
    <p:sldId id="284" r:id="rId22"/>
    <p:sldId id="285" r:id="rId23"/>
    <p:sldId id="286" r:id="rId24"/>
    <p:sldId id="287" r:id="rId25"/>
    <p:sldId id="288" r:id="rId26"/>
    <p:sldId id="291" r:id="rId27"/>
    <p:sldId id="292" r:id="rId28"/>
    <p:sldId id="293" r:id="rId29"/>
    <p:sldId id="290" r:id="rId30"/>
    <p:sldId id="295" r:id="rId31"/>
    <p:sldId id="363" r:id="rId32"/>
    <p:sldId id="294" r:id="rId33"/>
    <p:sldId id="296" r:id="rId34"/>
    <p:sldId id="297" r:id="rId35"/>
    <p:sldId id="300" r:id="rId36"/>
    <p:sldId id="298" r:id="rId37"/>
    <p:sldId id="299"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6" r:id="rId53"/>
    <p:sldId id="317" r:id="rId54"/>
    <p:sldId id="315" r:id="rId55"/>
    <p:sldId id="320" r:id="rId56"/>
    <p:sldId id="319" r:id="rId57"/>
    <p:sldId id="318" r:id="rId58"/>
    <p:sldId id="321" r:id="rId59"/>
    <p:sldId id="322" r:id="rId60"/>
    <p:sldId id="323" r:id="rId61"/>
    <p:sldId id="324" r:id="rId62"/>
    <p:sldId id="325" r:id="rId63"/>
    <p:sldId id="326" r:id="rId64"/>
    <p:sldId id="327" r:id="rId65"/>
    <p:sldId id="328" r:id="rId66"/>
    <p:sldId id="329" r:id="rId67"/>
    <p:sldId id="330" r:id="rId68"/>
    <p:sldId id="332" r:id="rId69"/>
    <p:sldId id="331" r:id="rId70"/>
    <p:sldId id="333" r:id="rId71"/>
    <p:sldId id="334" r:id="rId72"/>
    <p:sldId id="335" r:id="rId73"/>
    <p:sldId id="337" r:id="rId74"/>
    <p:sldId id="338" r:id="rId75"/>
    <p:sldId id="336" r:id="rId76"/>
    <p:sldId id="339" r:id="rId77"/>
    <p:sldId id="340" r:id="rId78"/>
    <p:sldId id="341" r:id="rId79"/>
    <p:sldId id="342" r:id="rId80"/>
    <p:sldId id="343" r:id="rId81"/>
    <p:sldId id="345" r:id="rId82"/>
    <p:sldId id="346" r:id="rId83"/>
    <p:sldId id="347" r:id="rId84"/>
    <p:sldId id="364" r:id="rId85"/>
    <p:sldId id="365" r:id="rId86"/>
  </p:sldIdLst>
  <p:sldSz cx="12192000" cy="6858000"/>
  <p:notesSz cx="6858000" cy="9144000"/>
  <p:embeddedFontLst>
    <p:embeddedFont>
      <p:font typeface="Candara" panose="020E0502030303020204" pitchFamily="34" charset="0"/>
      <p:regular r:id="rId89"/>
      <p:bold r:id="rId90"/>
      <p:italic r:id="rId91"/>
      <p:boldItalic r:id="rId92"/>
    </p:embeddedFont>
    <p:embeddedFont>
      <p:font typeface="Consolas" panose="020B0609020204030204" pitchFamily="49" charset="0"/>
      <p:regular r:id="rId93"/>
      <p:bold r:id="rId94"/>
      <p:italic r:id="rId95"/>
      <p:boldItalic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p:cViewPr varScale="1">
        <p:scale>
          <a:sx n="119" d="100"/>
          <a:sy n="119" d="100"/>
        </p:scale>
        <p:origin x="96" y="402"/>
      </p:cViewPr>
      <p:guideLst>
        <p:guide orient="horz" pos="2160"/>
        <p:guide pos="3840"/>
      </p:guideLst>
    </p:cSldViewPr>
  </p:slideViewPr>
  <p:notesTextViewPr>
    <p:cViewPr>
      <p:scale>
        <a:sx n="1" d="1"/>
        <a:sy n="1" d="1"/>
      </p:scale>
      <p:origin x="0" y="0"/>
    </p:cViewPr>
  </p:notesTextViewPr>
  <p:notesViewPr>
    <p:cSldViewPr showGuides="1">
      <p:cViewPr varScale="1">
        <p:scale>
          <a:sx n="83" d="100"/>
          <a:sy n="83" d="100"/>
        </p:scale>
        <p:origin x="131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font" Target="fonts/font1.fntdata"/><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4.fntdata"/><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font" Target="fonts/font5.fntdata"/><Relationship Id="rId98"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6.fntdata"/><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de-DE" smtClean="0"/>
              <a:t>03.06.2017</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lang="de-DE" smtClean="0"/>
              <a:t>‹Nr.›</a:t>
            </a:fld>
            <a:endParaRPr lang="de-DE"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de-DE" smtClean="0"/>
              <a:t>03.06.2017</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lang="de-DE" smtClean="0"/>
              <a:t>‹Nr.›</a:t>
            </a:fld>
            <a:endParaRPr lang="de-DE"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hteck 7"/>
          <p:cNvSpPr/>
          <p:nvPr userDrawn="1"/>
        </p:nvSpPr>
        <p:spPr bwMode="gray">
          <a:xfrm>
            <a:off x="-1588"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Rechteck 6"/>
          <p:cNvSpPr/>
          <p:nvPr userDrawn="1"/>
        </p:nvSpPr>
        <p:spPr bwMode="black">
          <a:xfrm>
            <a:off x="-1588"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de-DE" smtClean="0"/>
              <a:t>Titelmasterformat durch Klicken bearbeiten</a:t>
            </a:r>
            <a:endParaRPr lang="de-DE" dirty="0"/>
          </a:p>
        </p:txBody>
      </p:sp>
      <p:sp>
        <p:nvSpPr>
          <p:cNvPr id="3" name="Untertitel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37CC0096-1860-4642-9CD2-0079EA5E7CD1}" type="datetimeFigureOut">
              <a:rPr lang="de-DE" smtClean="0"/>
              <a:t>03.06.2017</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457199"/>
            <a:ext cx="1943100" cy="5638801"/>
          </a:xfrm>
        </p:spPr>
        <p:txBody>
          <a:bodyPr vert="eaVert"/>
          <a:lstStyle/>
          <a:p>
            <a:r>
              <a:rPr lang="de-DE" smtClean="0"/>
              <a:t>Titelmasterformat durch Klicken bearbeiten</a:t>
            </a:r>
            <a:endParaRPr lang="de-DE" dirty="0"/>
          </a:p>
        </p:txBody>
      </p:sp>
      <p:sp>
        <p:nvSpPr>
          <p:cNvPr id="3" name="Vertikaler Textplatzhalter 2"/>
          <p:cNvSpPr>
            <a:spLocks noGrp="1"/>
          </p:cNvSpPr>
          <p:nvPr>
            <p:ph type="body" orient="vert" idx="1"/>
          </p:nvPr>
        </p:nvSpPr>
        <p:spPr>
          <a:xfrm>
            <a:off x="1524000" y="457199"/>
            <a:ext cx="7048500" cy="5638801"/>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37CC0096-1860-4642-9CD2-0079EA5E7CD1}" type="datetimeFigureOut">
              <a:rPr lang="de-DE" smtClean="0"/>
              <a:t>03.06.2017</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idx="1"/>
          </p:nvPr>
        </p:nvSpPr>
        <p:spPr/>
        <p:txBody>
          <a:bodyPr/>
          <a:lstStyle>
            <a:lvl5pPr>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37CC0096-1860-4642-9CD2-0079EA5E7CD1}" type="datetimeFigureOut">
              <a:rPr lang="de-DE" smtClean="0"/>
              <a:t>03.06.2017</a:t>
            </a:fld>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de-DE" smtClean="0"/>
              <a:t>Titelmasterformat durch Klicken bearbeiten</a:t>
            </a:r>
            <a:endParaRPr lang="de-DE" dirty="0"/>
          </a:p>
        </p:txBody>
      </p:sp>
      <p:sp>
        <p:nvSpPr>
          <p:cNvPr id="3" name="Textplatzhalt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smtClean="0"/>
              <a:t>Textmasterformat bearbeiten</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Inhaltsplatzhalt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umsplatzhalter 4"/>
          <p:cNvSpPr>
            <a:spLocks noGrp="1"/>
          </p:cNvSpPr>
          <p:nvPr>
            <p:ph type="dt" sz="half" idx="10"/>
          </p:nvPr>
        </p:nvSpPr>
        <p:spPr/>
        <p:txBody>
          <a:bodyPr/>
          <a:lstStyle/>
          <a:p>
            <a:fld id="{37CC0096-1860-4642-9CD2-0079EA5E7CD1}" type="datetimeFigureOut">
              <a:rPr lang="de-DE" smtClean="0"/>
              <a:t>03.06.2017</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527048" y="457200"/>
            <a:ext cx="9144000" cy="1143000"/>
          </a:xfrm>
        </p:spPr>
        <p:txBody>
          <a:bodyPr/>
          <a:lstStyle/>
          <a:p>
            <a:r>
              <a:rPr lang="de-DE" smtClean="0"/>
              <a:t>Titelmasterformat durch Klicken bearbeiten</a:t>
            </a:r>
            <a:endParaRPr lang="de-DE" dirty="0"/>
          </a:p>
        </p:txBody>
      </p:sp>
      <p:sp>
        <p:nvSpPr>
          <p:cNvPr id="3" name="Textplatzhalt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Textplatzhalt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umsplatzhalter 6"/>
          <p:cNvSpPr>
            <a:spLocks noGrp="1"/>
          </p:cNvSpPr>
          <p:nvPr>
            <p:ph type="dt" sz="half" idx="10"/>
          </p:nvPr>
        </p:nvSpPr>
        <p:spPr/>
        <p:txBody>
          <a:bodyPr/>
          <a:lstStyle/>
          <a:p>
            <a:fld id="{37CC0096-1860-4642-9CD2-0079EA5E7CD1}" type="datetimeFigureOut">
              <a:rPr lang="de-DE" smtClean="0"/>
              <a:t>03.06.2017</a:t>
            </a:fld>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dirty="0"/>
          </a:p>
        </p:txBody>
      </p:sp>
      <p:sp>
        <p:nvSpPr>
          <p:cNvPr id="3" name="Datumsplatzhalter 2"/>
          <p:cNvSpPr>
            <a:spLocks noGrp="1"/>
          </p:cNvSpPr>
          <p:nvPr>
            <p:ph type="dt" sz="half" idx="10"/>
          </p:nvPr>
        </p:nvSpPr>
        <p:spPr/>
        <p:txBody>
          <a:bodyPr/>
          <a:lstStyle/>
          <a:p>
            <a:fld id="{37CC0096-1860-4642-9CD2-0079EA5E7CD1}" type="datetimeFigureOut">
              <a:rPr lang="de-DE" smtClean="0"/>
              <a:t>03.06.2017</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7CC0096-1860-4642-9CD2-0079EA5E7CD1}" type="datetimeFigureOut">
              <a:rPr lang="de-DE" smtClean="0"/>
              <a:t>03.06.2017</a:t>
            </a:fld>
            <a:endParaRPr lang="de-DE" dirty="0"/>
          </a:p>
        </p:txBody>
      </p:sp>
      <p:sp>
        <p:nvSpPr>
          <p:cNvPr id="3" name="Fußzeilenplatzhalter 2"/>
          <p:cNvSpPr>
            <a:spLocks noGrp="1"/>
          </p:cNvSpPr>
          <p:nvPr>
            <p:ph type="ftr" sz="quarter" idx="11"/>
          </p:nvPr>
        </p:nvSpPr>
        <p:spPr/>
        <p:txBody>
          <a:bodyPr/>
          <a:lstStyle/>
          <a:p>
            <a:endParaRPr lang="de-DE" dirty="0"/>
          </a:p>
        </p:txBody>
      </p:sp>
      <p:sp>
        <p:nvSpPr>
          <p:cNvPr id="4" name="Foliennummernplatzhalter 3"/>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002587" y="1600200"/>
            <a:ext cx="3122613" cy="1828800"/>
          </a:xfrm>
        </p:spPr>
        <p:txBody>
          <a:bodyPr anchor="b">
            <a:normAutofit/>
          </a:bodyPr>
          <a:lstStyle>
            <a:lvl1pPr>
              <a:defRPr sz="3400"/>
            </a:lvl1pPr>
          </a:lstStyle>
          <a:p>
            <a:r>
              <a:rPr lang="de-DE" smtClean="0"/>
              <a:t>Titelmasterformat durch Klicken bearbeiten</a:t>
            </a:r>
            <a:endParaRPr lang="de-DE" dirty="0"/>
          </a:p>
        </p:txBody>
      </p:sp>
      <p:sp>
        <p:nvSpPr>
          <p:cNvPr id="3" name="Inhaltsplatzhalt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Textplatzhalt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37CC0096-1860-4642-9CD2-0079EA5E7CD1}" type="datetimeFigureOut">
              <a:rPr lang="de-DE" smtClean="0"/>
              <a:t>03.06.2017</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8" name="Rechteck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2" name="Titel 1"/>
          <p:cNvSpPr>
            <a:spLocks noGrp="1"/>
          </p:cNvSpPr>
          <p:nvPr>
            <p:ph type="title"/>
          </p:nvPr>
        </p:nvSpPr>
        <p:spPr>
          <a:xfrm>
            <a:off x="7997952" y="1600200"/>
            <a:ext cx="3127248" cy="1828800"/>
          </a:xfrm>
        </p:spPr>
        <p:txBody>
          <a:bodyPr anchor="b">
            <a:normAutofit/>
          </a:bodyPr>
          <a:lstStyle>
            <a:lvl1pPr>
              <a:defRPr sz="3400"/>
            </a:lvl1pPr>
          </a:lstStyle>
          <a:p>
            <a:r>
              <a:rPr lang="de-DE" smtClean="0"/>
              <a:t>Titelmasterformat durch Klicken bearbeiten</a:t>
            </a:r>
            <a:endParaRPr lang="de-DE" dirty="0"/>
          </a:p>
        </p:txBody>
      </p:sp>
      <p:sp>
        <p:nvSpPr>
          <p:cNvPr id="3" name="Bildplatzhalt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dirty="0"/>
          </a:p>
        </p:txBody>
      </p:sp>
      <p:sp>
        <p:nvSpPr>
          <p:cNvPr id="4" name="Textplatzhalt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37CC0096-1860-4642-9CD2-0079EA5E7CD1}" type="datetimeFigureOut">
              <a:rPr lang="de-DE" smtClean="0"/>
              <a:t>03.06.2017</a:t>
            </a:fld>
            <a:endParaRPr lang="de-DE" dirty="0"/>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E31375A4-56A4-47D6-9801-1991572033F7}" type="slidenum">
              <a:rPr lang="de-DE" smtClean="0"/>
              <a:t>‹Nr.›</a:t>
            </a:fld>
            <a:endParaRPr lang="de-DE" dirty="0"/>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37CC0096-1860-4642-9CD2-0079EA5E7CD1}" type="datetimeFigureOut">
              <a:rPr lang="de-DE" smtClean="0"/>
              <a:pPr/>
              <a:t>03.06.2017</a:t>
            </a:fld>
            <a:endParaRPr lang="de-DE" dirty="0"/>
          </a:p>
        </p:txBody>
      </p:sp>
      <p:sp>
        <p:nvSpPr>
          <p:cNvPr id="5" name="Fußzeilenplatzhalt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800">
                <a:solidFill>
                  <a:schemeClr val="tx1">
                    <a:lumMod val="85000"/>
                  </a:schemeClr>
                </a:solidFill>
              </a:defRPr>
            </a:lvl1pPr>
          </a:lstStyle>
          <a:p>
            <a:endParaRPr lang="de-DE" dirty="0"/>
          </a:p>
        </p:txBody>
      </p:sp>
      <p:sp>
        <p:nvSpPr>
          <p:cNvPr id="6" name="Foliennummernplatzhalt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E31375A4-56A4-47D6-9801-1991572033F7}" type="slidenum">
              <a:rPr lang="de-DE" smtClean="0"/>
              <a:pPr/>
              <a:t>‹Nr.›</a:t>
            </a:fld>
            <a:endParaRPr lang="de-DE"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1152">
          <p15:clr>
            <a:srgbClr val="F26B43"/>
          </p15:clr>
        </p15:guide>
        <p15:guide id="5" orient="horz" pos="3840">
          <p15:clr>
            <a:srgbClr val="F26B43"/>
          </p15:clr>
        </p15:guide>
        <p15:guide id="6" orient="horz" pos="288">
          <p15:clr>
            <a:srgbClr val="F26B43"/>
          </p15:clr>
        </p15:guide>
        <p15:guide id="7" pos="6720">
          <p15:clr>
            <a:srgbClr val="F26B43"/>
          </p15:clr>
        </p15:guide>
        <p15:guide id="8" pos="960">
          <p15:clr>
            <a:srgbClr val="F26B43"/>
          </p15:clr>
        </p15:guide>
        <p15:guide id="9" pos="672">
          <p15:clr>
            <a:srgbClr val="F26B43"/>
          </p15:clr>
        </p15:guide>
        <p15:guide id="10" pos="7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arduino.cc/" TargetMode="External"/><Relationship Id="rId2" Type="http://schemas.openxmlformats.org/officeDocument/2006/relationships/hyperlink" Target="https://github.com/MakersImZigerschlitz"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arduino.cc/en/Reference/HomePag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MakersImZigerschlitz"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facebook.com/makersimzigerschlitz/" TargetMode="External"/><Relationship Id="rId2" Type="http://schemas.openxmlformats.org/officeDocument/2006/relationships/hyperlink" Target="https://twitter.com/MakersImZiger" TargetMode="External"/><Relationship Id="rId1" Type="http://schemas.openxmlformats.org/officeDocument/2006/relationships/slideLayout" Target="../slideLayouts/slideLayout2.xml"/><Relationship Id="rId4" Type="http://schemas.openxmlformats.org/officeDocument/2006/relationships/hyperlink" Target="http://zigerschlitzmakers.ch/"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Arduino</a:t>
            </a:r>
            <a:r>
              <a:rPr lang="de-DE" dirty="0" smtClean="0"/>
              <a:t> 101</a:t>
            </a:r>
            <a:endParaRPr lang="de-DE" dirty="0"/>
          </a:p>
        </p:txBody>
      </p:sp>
      <p:sp>
        <p:nvSpPr>
          <p:cNvPr id="3" name="Untertitel 2"/>
          <p:cNvSpPr>
            <a:spLocks noGrp="1"/>
          </p:cNvSpPr>
          <p:nvPr>
            <p:ph type="subTitle" idx="1"/>
          </p:nvPr>
        </p:nvSpPr>
        <p:spPr/>
        <p:txBody>
          <a:bodyPr/>
          <a:lstStyle/>
          <a:p>
            <a:r>
              <a:rPr lang="de-DE" dirty="0" smtClean="0"/>
              <a:t>Wir bauen uns eine </a:t>
            </a:r>
            <a:r>
              <a:rPr lang="de-DE" dirty="0" err="1" smtClean="0"/>
              <a:t>Mood-Lamp</a:t>
            </a:r>
            <a:endParaRPr lang="de-DE" dirty="0"/>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2" cstate="print">
            <a:extLst>
              <a:ext uri="{28A0092B-C50C-407E-A947-70E740481C1C}">
                <a14:useLocalDpi xmlns:a14="http://schemas.microsoft.com/office/drawing/2010/main" val="0"/>
              </a:ext>
            </a:extLst>
          </a:blip>
          <a:srcRect l="34250" t="33201" r="40550" b="23867"/>
          <a:stretch/>
        </p:blipFill>
        <p:spPr>
          <a:xfrm>
            <a:off x="2783631" y="641693"/>
            <a:ext cx="6192690" cy="5934654"/>
          </a:xfrm>
          <a:prstGeom prst="rect">
            <a:avLst/>
          </a:prstGeom>
        </p:spPr>
      </p:pic>
      <p:sp>
        <p:nvSpPr>
          <p:cNvPr id="3" name="Textfeld 2"/>
          <p:cNvSpPr txBox="1"/>
          <p:nvPr/>
        </p:nvSpPr>
        <p:spPr>
          <a:xfrm>
            <a:off x="191344" y="637140"/>
            <a:ext cx="2422458" cy="1077218"/>
          </a:xfrm>
          <a:prstGeom prst="rect">
            <a:avLst/>
          </a:prstGeom>
          <a:noFill/>
        </p:spPr>
        <p:txBody>
          <a:bodyPr wrap="none" rtlCol="0">
            <a:spAutoFit/>
          </a:bodyPr>
          <a:lstStyle/>
          <a:p>
            <a:r>
              <a:rPr lang="de-CH" sz="3200" dirty="0" smtClean="0"/>
              <a:t>Schrittmotor</a:t>
            </a:r>
          </a:p>
          <a:p>
            <a:r>
              <a:rPr lang="de-CH" sz="3200" dirty="0" err="1" smtClean="0"/>
              <a:t>Driverboard</a:t>
            </a:r>
            <a:endParaRPr lang="de-CH" sz="3200" dirty="0"/>
          </a:p>
        </p:txBody>
      </p:sp>
    </p:spTree>
    <p:extLst>
      <p:ext uri="{BB962C8B-B14F-4D97-AF65-F5344CB8AC3E}">
        <p14:creationId xmlns:p14="http://schemas.microsoft.com/office/powerpoint/2010/main" val="3375902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cstate="print">
            <a:extLst>
              <a:ext uri="{28A0092B-C50C-407E-A947-70E740481C1C}">
                <a14:useLocalDpi xmlns:a14="http://schemas.microsoft.com/office/drawing/2010/main" val="0"/>
              </a:ext>
            </a:extLst>
          </a:blip>
          <a:srcRect r="33927"/>
          <a:stretch/>
        </p:blipFill>
        <p:spPr>
          <a:xfrm>
            <a:off x="4079776" y="-23303"/>
            <a:ext cx="8112224" cy="6906207"/>
          </a:xfrm>
          <a:prstGeom prst="rect">
            <a:avLst/>
          </a:prstGeom>
        </p:spPr>
      </p:pic>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201032" y="1636800"/>
            <a:ext cx="12545392" cy="7056783"/>
          </a:xfrm>
          <a:prstGeom prst="rect">
            <a:avLst/>
          </a:prstGeom>
        </p:spPr>
      </p:pic>
      <p:sp>
        <p:nvSpPr>
          <p:cNvPr id="5" name="Textfeld 4"/>
          <p:cNvSpPr txBox="1"/>
          <p:nvPr/>
        </p:nvSpPr>
        <p:spPr>
          <a:xfrm>
            <a:off x="5159896" y="260648"/>
            <a:ext cx="3624710" cy="707886"/>
          </a:xfrm>
          <a:prstGeom prst="rect">
            <a:avLst/>
          </a:prstGeom>
          <a:noFill/>
        </p:spPr>
        <p:txBody>
          <a:bodyPr wrap="none" rtlCol="0">
            <a:spAutoFit/>
          </a:bodyPr>
          <a:lstStyle/>
          <a:p>
            <a:r>
              <a:rPr lang="de-CH" sz="4000" dirty="0" smtClean="0">
                <a:solidFill>
                  <a:schemeClr val="bg1"/>
                </a:solidFill>
              </a:rPr>
              <a:t>5V Schrittmotor</a:t>
            </a:r>
            <a:endParaRPr lang="de-CH" sz="4000" dirty="0">
              <a:solidFill>
                <a:schemeClr val="bg1"/>
              </a:solidFill>
            </a:endParaRPr>
          </a:p>
        </p:txBody>
      </p:sp>
    </p:spTree>
    <p:extLst>
      <p:ext uri="{BB962C8B-B14F-4D97-AF65-F5344CB8AC3E}">
        <p14:creationId xmlns:p14="http://schemas.microsoft.com/office/powerpoint/2010/main" val="26001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feld 2"/>
          <p:cNvSpPr txBox="1"/>
          <p:nvPr/>
        </p:nvSpPr>
        <p:spPr>
          <a:xfrm>
            <a:off x="2279576" y="5373216"/>
            <a:ext cx="6046848" cy="707886"/>
          </a:xfrm>
          <a:prstGeom prst="rect">
            <a:avLst/>
          </a:prstGeom>
          <a:noFill/>
        </p:spPr>
        <p:txBody>
          <a:bodyPr wrap="none" rtlCol="0">
            <a:spAutoFit/>
          </a:bodyPr>
          <a:lstStyle/>
          <a:p>
            <a:r>
              <a:rPr lang="de-CH" sz="4000" dirty="0" smtClean="0">
                <a:solidFill>
                  <a:schemeClr val="bg1"/>
                </a:solidFill>
              </a:rPr>
              <a:t>9V Blockbatterie und Kabel</a:t>
            </a:r>
            <a:endParaRPr lang="de-CH" sz="4000" dirty="0">
              <a:solidFill>
                <a:schemeClr val="bg1"/>
              </a:solidFill>
            </a:endParaRPr>
          </a:p>
        </p:txBody>
      </p:sp>
    </p:spTree>
    <p:extLst>
      <p:ext uri="{BB962C8B-B14F-4D97-AF65-F5344CB8AC3E}">
        <p14:creationId xmlns:p14="http://schemas.microsoft.com/office/powerpoint/2010/main" val="4000738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feld 2"/>
          <p:cNvSpPr txBox="1"/>
          <p:nvPr/>
        </p:nvSpPr>
        <p:spPr>
          <a:xfrm>
            <a:off x="1415480" y="692696"/>
            <a:ext cx="1141659" cy="646331"/>
          </a:xfrm>
          <a:prstGeom prst="rect">
            <a:avLst/>
          </a:prstGeom>
          <a:noFill/>
        </p:spPr>
        <p:txBody>
          <a:bodyPr wrap="none" rtlCol="0">
            <a:spAutoFit/>
          </a:bodyPr>
          <a:lstStyle/>
          <a:p>
            <a:r>
              <a:rPr lang="de-CH" sz="3600" dirty="0" smtClean="0">
                <a:solidFill>
                  <a:schemeClr val="bg1"/>
                </a:solidFill>
              </a:rPr>
              <a:t>LEDs</a:t>
            </a:r>
            <a:endParaRPr lang="de-CH" sz="3600" dirty="0">
              <a:solidFill>
                <a:schemeClr val="bg1"/>
              </a:solidFill>
            </a:endParaRPr>
          </a:p>
        </p:txBody>
      </p:sp>
      <p:sp>
        <p:nvSpPr>
          <p:cNvPr id="4" name="Textfeld 3"/>
          <p:cNvSpPr txBox="1"/>
          <p:nvPr/>
        </p:nvSpPr>
        <p:spPr>
          <a:xfrm>
            <a:off x="6600056" y="720552"/>
            <a:ext cx="4774064" cy="954107"/>
          </a:xfrm>
          <a:prstGeom prst="rect">
            <a:avLst/>
          </a:prstGeom>
          <a:noFill/>
        </p:spPr>
        <p:txBody>
          <a:bodyPr wrap="none" rtlCol="0">
            <a:spAutoFit/>
          </a:bodyPr>
          <a:lstStyle/>
          <a:p>
            <a:r>
              <a:rPr lang="de-CH" sz="2800" dirty="0" smtClean="0">
                <a:solidFill>
                  <a:schemeClr val="bg1"/>
                </a:solidFill>
              </a:rPr>
              <a:t>1602 Bildschirm</a:t>
            </a:r>
          </a:p>
          <a:p>
            <a:r>
              <a:rPr lang="de-CH" sz="2800" dirty="0" smtClean="0">
                <a:solidFill>
                  <a:schemeClr val="bg1"/>
                </a:solidFill>
              </a:rPr>
              <a:t>= 2 Zeilen mit 16 «Buchstaben»</a:t>
            </a:r>
            <a:endParaRPr lang="de-CH" sz="2800" dirty="0">
              <a:solidFill>
                <a:schemeClr val="bg1"/>
              </a:solidFill>
            </a:endParaRPr>
          </a:p>
        </p:txBody>
      </p:sp>
      <p:sp>
        <p:nvSpPr>
          <p:cNvPr id="5" name="Textfeld 4"/>
          <p:cNvSpPr txBox="1"/>
          <p:nvPr/>
        </p:nvSpPr>
        <p:spPr>
          <a:xfrm>
            <a:off x="6384032" y="5733256"/>
            <a:ext cx="2329484" cy="646331"/>
          </a:xfrm>
          <a:prstGeom prst="rect">
            <a:avLst/>
          </a:prstGeom>
          <a:noFill/>
        </p:spPr>
        <p:txBody>
          <a:bodyPr wrap="none" rtlCol="0">
            <a:spAutoFit/>
          </a:bodyPr>
          <a:lstStyle/>
          <a:p>
            <a:r>
              <a:rPr lang="de-CH" sz="3600" dirty="0" smtClean="0">
                <a:solidFill>
                  <a:schemeClr val="bg1"/>
                </a:solidFill>
              </a:rPr>
              <a:t>LED Matrix</a:t>
            </a:r>
            <a:endParaRPr lang="de-CH" sz="3600" dirty="0">
              <a:solidFill>
                <a:schemeClr val="bg1"/>
              </a:solidFill>
            </a:endParaRPr>
          </a:p>
        </p:txBody>
      </p:sp>
      <p:sp>
        <p:nvSpPr>
          <p:cNvPr id="6" name="Textfeld 5"/>
          <p:cNvSpPr txBox="1"/>
          <p:nvPr/>
        </p:nvSpPr>
        <p:spPr>
          <a:xfrm>
            <a:off x="145741" y="4902259"/>
            <a:ext cx="2539478" cy="830997"/>
          </a:xfrm>
          <a:prstGeom prst="rect">
            <a:avLst/>
          </a:prstGeom>
          <a:noFill/>
        </p:spPr>
        <p:txBody>
          <a:bodyPr wrap="none" rtlCol="0">
            <a:spAutoFit/>
          </a:bodyPr>
          <a:lstStyle/>
          <a:p>
            <a:r>
              <a:rPr lang="de-CH" sz="2400" dirty="0" smtClean="0">
                <a:solidFill>
                  <a:schemeClr val="bg1"/>
                </a:solidFill>
              </a:rPr>
              <a:t>74HC595</a:t>
            </a:r>
          </a:p>
          <a:p>
            <a:r>
              <a:rPr lang="de-CH" sz="2400" dirty="0" smtClean="0">
                <a:solidFill>
                  <a:schemeClr val="bg1"/>
                </a:solidFill>
              </a:rPr>
              <a:t>8Bit </a:t>
            </a:r>
            <a:r>
              <a:rPr lang="de-CH" sz="2400" dirty="0" err="1" smtClean="0">
                <a:solidFill>
                  <a:schemeClr val="bg1"/>
                </a:solidFill>
              </a:rPr>
              <a:t>Shift</a:t>
            </a:r>
            <a:r>
              <a:rPr lang="de-CH" sz="2400" dirty="0" smtClean="0">
                <a:solidFill>
                  <a:schemeClr val="bg1"/>
                </a:solidFill>
              </a:rPr>
              <a:t> Register</a:t>
            </a:r>
            <a:endParaRPr lang="de-CH" sz="2400" dirty="0">
              <a:solidFill>
                <a:schemeClr val="bg1"/>
              </a:solidFill>
            </a:endParaRPr>
          </a:p>
        </p:txBody>
      </p:sp>
      <p:sp>
        <p:nvSpPr>
          <p:cNvPr id="7" name="Textfeld 6"/>
          <p:cNvSpPr txBox="1"/>
          <p:nvPr/>
        </p:nvSpPr>
        <p:spPr>
          <a:xfrm>
            <a:off x="1703512" y="6273225"/>
            <a:ext cx="3528530" cy="584775"/>
          </a:xfrm>
          <a:prstGeom prst="rect">
            <a:avLst/>
          </a:prstGeom>
          <a:noFill/>
        </p:spPr>
        <p:txBody>
          <a:bodyPr wrap="none" rtlCol="0">
            <a:spAutoFit/>
          </a:bodyPr>
          <a:lstStyle/>
          <a:p>
            <a:r>
              <a:rPr lang="de-CH" sz="3200" dirty="0" smtClean="0">
                <a:solidFill>
                  <a:schemeClr val="bg1"/>
                </a:solidFill>
              </a:rPr>
              <a:t>7 Segment Displays</a:t>
            </a:r>
            <a:endParaRPr lang="de-CH" sz="3200" dirty="0">
              <a:solidFill>
                <a:schemeClr val="bg1"/>
              </a:solidFill>
            </a:endParaRPr>
          </a:p>
        </p:txBody>
      </p:sp>
    </p:spTree>
    <p:extLst>
      <p:ext uri="{BB962C8B-B14F-4D97-AF65-F5344CB8AC3E}">
        <p14:creationId xmlns:p14="http://schemas.microsoft.com/office/powerpoint/2010/main" val="1496025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feld 2"/>
          <p:cNvSpPr txBox="1"/>
          <p:nvPr/>
        </p:nvSpPr>
        <p:spPr>
          <a:xfrm>
            <a:off x="407368" y="404664"/>
            <a:ext cx="2738250" cy="584775"/>
          </a:xfrm>
          <a:prstGeom prst="rect">
            <a:avLst/>
          </a:prstGeom>
          <a:noFill/>
        </p:spPr>
        <p:txBody>
          <a:bodyPr wrap="none" rtlCol="0">
            <a:spAutoFit/>
          </a:bodyPr>
          <a:lstStyle/>
          <a:p>
            <a:r>
              <a:rPr lang="de-CH" sz="3200" dirty="0" smtClean="0">
                <a:solidFill>
                  <a:schemeClr val="bg1"/>
                </a:solidFill>
              </a:rPr>
              <a:t>Potentiometer</a:t>
            </a:r>
            <a:endParaRPr lang="de-CH" sz="3200" dirty="0">
              <a:solidFill>
                <a:schemeClr val="bg1"/>
              </a:solidFill>
            </a:endParaRPr>
          </a:p>
        </p:txBody>
      </p:sp>
      <p:cxnSp>
        <p:nvCxnSpPr>
          <p:cNvPr id="5" name="Gerade Verbindung mit Pfeil 4"/>
          <p:cNvCxnSpPr/>
          <p:nvPr/>
        </p:nvCxnSpPr>
        <p:spPr>
          <a:xfrm>
            <a:off x="1775520" y="980728"/>
            <a:ext cx="1296144" cy="21602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375229" y="6165304"/>
            <a:ext cx="3340979" cy="584775"/>
          </a:xfrm>
          <a:prstGeom prst="rect">
            <a:avLst/>
          </a:prstGeom>
          <a:noFill/>
        </p:spPr>
        <p:txBody>
          <a:bodyPr wrap="none" rtlCol="0">
            <a:spAutoFit/>
          </a:bodyPr>
          <a:lstStyle/>
          <a:p>
            <a:r>
              <a:rPr lang="de-CH" sz="3200" dirty="0" smtClean="0">
                <a:solidFill>
                  <a:schemeClr val="bg1"/>
                </a:solidFill>
              </a:rPr>
              <a:t>Taster mit Kappen</a:t>
            </a:r>
            <a:endParaRPr lang="de-CH" sz="3200" dirty="0">
              <a:solidFill>
                <a:schemeClr val="bg1"/>
              </a:solidFill>
            </a:endParaRPr>
          </a:p>
        </p:txBody>
      </p:sp>
      <p:cxnSp>
        <p:nvCxnSpPr>
          <p:cNvPr id="8" name="Gerade Verbindung mit Pfeil 7"/>
          <p:cNvCxnSpPr/>
          <p:nvPr/>
        </p:nvCxnSpPr>
        <p:spPr>
          <a:xfrm flipV="1">
            <a:off x="911424" y="5085184"/>
            <a:ext cx="1224136" cy="11521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flipV="1">
            <a:off x="3145618" y="4869160"/>
            <a:ext cx="718134" cy="146673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8472264" y="404664"/>
            <a:ext cx="3231975" cy="584775"/>
          </a:xfrm>
          <a:prstGeom prst="rect">
            <a:avLst/>
          </a:prstGeom>
          <a:noFill/>
        </p:spPr>
        <p:txBody>
          <a:bodyPr wrap="none" rtlCol="0">
            <a:spAutoFit/>
          </a:bodyPr>
          <a:lstStyle/>
          <a:p>
            <a:r>
              <a:rPr lang="de-CH" sz="3200" dirty="0" smtClean="0">
                <a:solidFill>
                  <a:schemeClr val="bg1"/>
                </a:solidFill>
              </a:rPr>
              <a:t>Vibrations-Sensor</a:t>
            </a:r>
            <a:endParaRPr lang="de-CH" sz="3200" dirty="0">
              <a:solidFill>
                <a:schemeClr val="bg1"/>
              </a:solidFill>
            </a:endParaRPr>
          </a:p>
        </p:txBody>
      </p:sp>
      <p:cxnSp>
        <p:nvCxnSpPr>
          <p:cNvPr id="13" name="Gerade Verbindung mit Pfeil 12"/>
          <p:cNvCxnSpPr/>
          <p:nvPr/>
        </p:nvCxnSpPr>
        <p:spPr>
          <a:xfrm flipH="1">
            <a:off x="8112224" y="989439"/>
            <a:ext cx="2016224" cy="27275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6861826" y="6165303"/>
            <a:ext cx="4406784" cy="584775"/>
          </a:xfrm>
          <a:prstGeom prst="rect">
            <a:avLst/>
          </a:prstGeom>
          <a:noFill/>
        </p:spPr>
        <p:txBody>
          <a:bodyPr wrap="none" rtlCol="0">
            <a:spAutoFit/>
          </a:bodyPr>
          <a:lstStyle/>
          <a:p>
            <a:r>
              <a:rPr lang="de-CH" sz="3200" dirty="0" smtClean="0">
                <a:solidFill>
                  <a:schemeClr val="bg1"/>
                </a:solidFill>
              </a:rPr>
              <a:t>LM35 Temperatursensor</a:t>
            </a:r>
            <a:endParaRPr lang="de-CH" sz="3200" dirty="0">
              <a:solidFill>
                <a:schemeClr val="bg1"/>
              </a:solidFill>
            </a:endParaRPr>
          </a:p>
        </p:txBody>
      </p:sp>
      <p:cxnSp>
        <p:nvCxnSpPr>
          <p:cNvPr id="16" name="Gerade Verbindung mit Pfeil 15"/>
          <p:cNvCxnSpPr/>
          <p:nvPr/>
        </p:nvCxnSpPr>
        <p:spPr>
          <a:xfrm flipH="1" flipV="1">
            <a:off x="8112224" y="5085184"/>
            <a:ext cx="936104" cy="10801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a:xfrm>
            <a:off x="4830416" y="2817802"/>
            <a:ext cx="2938625" cy="1077218"/>
          </a:xfrm>
          <a:prstGeom prst="rect">
            <a:avLst/>
          </a:prstGeom>
          <a:noFill/>
        </p:spPr>
        <p:txBody>
          <a:bodyPr wrap="none" rtlCol="0">
            <a:spAutoFit/>
          </a:bodyPr>
          <a:lstStyle/>
          <a:p>
            <a:r>
              <a:rPr lang="de-CH" sz="3200" dirty="0" smtClean="0">
                <a:solidFill>
                  <a:schemeClr val="bg1"/>
                </a:solidFill>
              </a:rPr>
              <a:t>Infrarot</a:t>
            </a:r>
          </a:p>
          <a:p>
            <a:r>
              <a:rPr lang="de-CH" sz="3200" dirty="0" smtClean="0">
                <a:solidFill>
                  <a:schemeClr val="bg1"/>
                </a:solidFill>
              </a:rPr>
              <a:t>Flammensensor</a:t>
            </a:r>
            <a:endParaRPr lang="de-CH" sz="3200" dirty="0">
              <a:solidFill>
                <a:schemeClr val="bg1"/>
              </a:solidFill>
            </a:endParaRPr>
          </a:p>
        </p:txBody>
      </p:sp>
      <p:cxnSp>
        <p:nvCxnSpPr>
          <p:cNvPr id="19" name="Gerade Verbindung mit Pfeil 18"/>
          <p:cNvCxnSpPr>
            <a:stCxn id="17" idx="2"/>
          </p:cNvCxnSpPr>
          <p:nvPr/>
        </p:nvCxnSpPr>
        <p:spPr>
          <a:xfrm>
            <a:off x="6299729" y="3895020"/>
            <a:ext cx="1092415" cy="3980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6059401" y="535472"/>
            <a:ext cx="1681871" cy="1077218"/>
          </a:xfrm>
          <a:prstGeom prst="rect">
            <a:avLst/>
          </a:prstGeom>
          <a:noFill/>
        </p:spPr>
        <p:txBody>
          <a:bodyPr wrap="none" rtlCol="0">
            <a:spAutoFit/>
          </a:bodyPr>
          <a:lstStyle/>
          <a:p>
            <a:r>
              <a:rPr lang="de-CH" sz="3200" dirty="0" smtClean="0">
                <a:solidFill>
                  <a:schemeClr val="bg1"/>
                </a:solidFill>
              </a:rPr>
              <a:t>Infrarot</a:t>
            </a:r>
          </a:p>
          <a:p>
            <a:r>
              <a:rPr lang="de-CH" sz="3200" dirty="0" smtClean="0">
                <a:solidFill>
                  <a:schemeClr val="bg1"/>
                </a:solidFill>
              </a:rPr>
              <a:t>Receiver</a:t>
            </a:r>
            <a:endParaRPr lang="de-CH" sz="3200" dirty="0">
              <a:solidFill>
                <a:schemeClr val="bg1"/>
              </a:solidFill>
            </a:endParaRPr>
          </a:p>
        </p:txBody>
      </p:sp>
      <p:cxnSp>
        <p:nvCxnSpPr>
          <p:cNvPr id="22" name="Gerade Verbindung mit Pfeil 21"/>
          <p:cNvCxnSpPr/>
          <p:nvPr/>
        </p:nvCxnSpPr>
        <p:spPr>
          <a:xfrm>
            <a:off x="6960096" y="1628800"/>
            <a:ext cx="808945" cy="22662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4457068" y="5370328"/>
            <a:ext cx="2552302" cy="584775"/>
          </a:xfrm>
          <a:prstGeom prst="rect">
            <a:avLst/>
          </a:prstGeom>
          <a:noFill/>
        </p:spPr>
        <p:txBody>
          <a:bodyPr wrap="none" rtlCol="0">
            <a:spAutoFit/>
          </a:bodyPr>
          <a:lstStyle/>
          <a:p>
            <a:r>
              <a:rPr lang="de-CH" sz="3200" dirty="0" err="1" smtClean="0">
                <a:solidFill>
                  <a:schemeClr val="bg1"/>
                </a:solidFill>
              </a:rPr>
              <a:t>Photoresistor</a:t>
            </a:r>
            <a:endParaRPr lang="de-CH" sz="3200" dirty="0" smtClean="0">
              <a:solidFill>
                <a:schemeClr val="bg1"/>
              </a:solidFill>
            </a:endParaRPr>
          </a:p>
        </p:txBody>
      </p:sp>
      <p:cxnSp>
        <p:nvCxnSpPr>
          <p:cNvPr id="25" name="Gerade Verbindung mit Pfeil 24"/>
          <p:cNvCxnSpPr/>
          <p:nvPr/>
        </p:nvCxnSpPr>
        <p:spPr>
          <a:xfrm flipV="1">
            <a:off x="5735960" y="4869160"/>
            <a:ext cx="1872208" cy="414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3392895" y="950782"/>
            <a:ext cx="2416046" cy="954107"/>
          </a:xfrm>
          <a:prstGeom prst="rect">
            <a:avLst/>
          </a:prstGeom>
          <a:noFill/>
        </p:spPr>
        <p:txBody>
          <a:bodyPr wrap="none" rtlCol="0">
            <a:spAutoFit/>
          </a:bodyPr>
          <a:lstStyle/>
          <a:p>
            <a:r>
              <a:rPr lang="de-CH" sz="2800" dirty="0" smtClean="0">
                <a:solidFill>
                  <a:schemeClr val="bg1"/>
                </a:solidFill>
              </a:rPr>
              <a:t>Passive </a:t>
            </a:r>
            <a:r>
              <a:rPr lang="de-CH" sz="2800" dirty="0" err="1" smtClean="0">
                <a:solidFill>
                  <a:schemeClr val="bg1"/>
                </a:solidFill>
              </a:rPr>
              <a:t>Buzzer</a:t>
            </a:r>
            <a:endParaRPr lang="de-CH" sz="2800" dirty="0" smtClean="0">
              <a:solidFill>
                <a:schemeClr val="bg1"/>
              </a:solidFill>
            </a:endParaRPr>
          </a:p>
          <a:p>
            <a:r>
              <a:rPr lang="de-CH" sz="2800" dirty="0" smtClean="0">
                <a:solidFill>
                  <a:schemeClr val="bg1"/>
                </a:solidFill>
              </a:rPr>
              <a:t>(</a:t>
            </a:r>
            <a:r>
              <a:rPr lang="de-CH" sz="2800" dirty="0" err="1" smtClean="0">
                <a:solidFill>
                  <a:schemeClr val="bg1"/>
                </a:solidFill>
              </a:rPr>
              <a:t>Piezo</a:t>
            </a:r>
            <a:r>
              <a:rPr lang="de-CH" sz="2800" dirty="0" smtClean="0">
                <a:solidFill>
                  <a:schemeClr val="bg1"/>
                </a:solidFill>
              </a:rPr>
              <a:t>)</a:t>
            </a:r>
            <a:endParaRPr lang="de-CH" sz="2800" dirty="0">
              <a:solidFill>
                <a:schemeClr val="bg1"/>
              </a:solidFill>
            </a:endParaRPr>
          </a:p>
        </p:txBody>
      </p:sp>
      <p:cxnSp>
        <p:nvCxnSpPr>
          <p:cNvPr id="28" name="Gerade Verbindung mit Pfeil 27"/>
          <p:cNvCxnSpPr>
            <a:stCxn id="26" idx="2"/>
          </p:cNvCxnSpPr>
          <p:nvPr/>
        </p:nvCxnSpPr>
        <p:spPr>
          <a:xfrm flipH="1">
            <a:off x="3716208" y="1904889"/>
            <a:ext cx="884710" cy="14515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0" y="1612690"/>
            <a:ext cx="2616037" cy="954107"/>
          </a:xfrm>
          <a:prstGeom prst="rect">
            <a:avLst/>
          </a:prstGeom>
          <a:noFill/>
        </p:spPr>
        <p:txBody>
          <a:bodyPr wrap="none" rtlCol="0">
            <a:spAutoFit/>
          </a:bodyPr>
          <a:lstStyle/>
          <a:p>
            <a:r>
              <a:rPr lang="de-CH" sz="2800" dirty="0" smtClean="0">
                <a:solidFill>
                  <a:schemeClr val="bg1"/>
                </a:solidFill>
              </a:rPr>
              <a:t>Aktiv </a:t>
            </a:r>
            <a:r>
              <a:rPr lang="de-CH" sz="2800" dirty="0" err="1" smtClean="0">
                <a:solidFill>
                  <a:schemeClr val="bg1"/>
                </a:solidFill>
              </a:rPr>
              <a:t>Buzzer</a:t>
            </a:r>
            <a:endParaRPr lang="de-CH" sz="2800" dirty="0" smtClean="0">
              <a:solidFill>
                <a:schemeClr val="bg1"/>
              </a:solidFill>
            </a:endParaRPr>
          </a:p>
          <a:p>
            <a:r>
              <a:rPr lang="de-CH" sz="2800" dirty="0" smtClean="0">
                <a:solidFill>
                  <a:schemeClr val="bg1"/>
                </a:solidFill>
              </a:rPr>
              <a:t>(Ton Generator)</a:t>
            </a:r>
            <a:endParaRPr lang="de-CH" sz="2800" dirty="0">
              <a:solidFill>
                <a:schemeClr val="bg1"/>
              </a:solidFill>
            </a:endParaRPr>
          </a:p>
        </p:txBody>
      </p:sp>
      <p:cxnSp>
        <p:nvCxnSpPr>
          <p:cNvPr id="31" name="Gerade Verbindung mit Pfeil 30"/>
          <p:cNvCxnSpPr/>
          <p:nvPr/>
        </p:nvCxnSpPr>
        <p:spPr>
          <a:xfrm>
            <a:off x="1256548" y="2560258"/>
            <a:ext cx="928324" cy="5807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125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feld 2"/>
          <p:cNvSpPr txBox="1"/>
          <p:nvPr/>
        </p:nvSpPr>
        <p:spPr>
          <a:xfrm>
            <a:off x="695400" y="764704"/>
            <a:ext cx="5256567" cy="707886"/>
          </a:xfrm>
          <a:prstGeom prst="rect">
            <a:avLst/>
          </a:prstGeom>
          <a:noFill/>
        </p:spPr>
        <p:txBody>
          <a:bodyPr wrap="none" rtlCol="0">
            <a:spAutoFit/>
          </a:bodyPr>
          <a:lstStyle/>
          <a:p>
            <a:r>
              <a:rPr lang="de-CH" sz="4000" dirty="0" smtClean="0">
                <a:solidFill>
                  <a:schemeClr val="bg1"/>
                </a:solidFill>
              </a:rPr>
              <a:t>Infrarot Fernbedienung</a:t>
            </a:r>
            <a:endParaRPr lang="de-CH" sz="4000" dirty="0">
              <a:solidFill>
                <a:schemeClr val="bg1"/>
              </a:solidFill>
            </a:endParaRPr>
          </a:p>
        </p:txBody>
      </p:sp>
    </p:spTree>
    <p:extLst>
      <p:ext uri="{BB962C8B-B14F-4D97-AF65-F5344CB8AC3E}">
        <p14:creationId xmlns:p14="http://schemas.microsoft.com/office/powerpoint/2010/main" val="1041046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feld 2"/>
          <p:cNvSpPr txBox="1"/>
          <p:nvPr/>
        </p:nvSpPr>
        <p:spPr>
          <a:xfrm>
            <a:off x="551384" y="692696"/>
            <a:ext cx="2912977" cy="707886"/>
          </a:xfrm>
          <a:prstGeom prst="rect">
            <a:avLst/>
          </a:prstGeom>
          <a:noFill/>
        </p:spPr>
        <p:txBody>
          <a:bodyPr wrap="none" rtlCol="0">
            <a:spAutoFit/>
          </a:bodyPr>
          <a:lstStyle/>
          <a:p>
            <a:r>
              <a:rPr lang="de-CH" sz="4000" dirty="0" err="1" smtClean="0">
                <a:solidFill>
                  <a:schemeClr val="bg1"/>
                </a:solidFill>
              </a:rPr>
              <a:t>Servo</a:t>
            </a:r>
            <a:r>
              <a:rPr lang="de-CH" sz="4000" dirty="0" smtClean="0">
                <a:solidFill>
                  <a:schemeClr val="bg1"/>
                </a:solidFill>
              </a:rPr>
              <a:t> Motor</a:t>
            </a:r>
            <a:endParaRPr lang="de-CH" sz="4000" dirty="0">
              <a:solidFill>
                <a:schemeClr val="bg1"/>
              </a:solidFill>
            </a:endParaRPr>
          </a:p>
        </p:txBody>
      </p:sp>
    </p:spTree>
    <p:extLst>
      <p:ext uri="{BB962C8B-B14F-4D97-AF65-F5344CB8AC3E}">
        <p14:creationId xmlns:p14="http://schemas.microsoft.com/office/powerpoint/2010/main" val="2589169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feld 2"/>
          <p:cNvSpPr txBox="1"/>
          <p:nvPr/>
        </p:nvSpPr>
        <p:spPr>
          <a:xfrm>
            <a:off x="551384" y="764704"/>
            <a:ext cx="5521063" cy="707886"/>
          </a:xfrm>
          <a:prstGeom prst="rect">
            <a:avLst/>
          </a:prstGeom>
          <a:noFill/>
        </p:spPr>
        <p:txBody>
          <a:bodyPr wrap="none" rtlCol="0">
            <a:spAutoFit/>
          </a:bodyPr>
          <a:lstStyle/>
          <a:p>
            <a:r>
              <a:rPr lang="de-CH" sz="4000" dirty="0" err="1" smtClean="0">
                <a:solidFill>
                  <a:schemeClr val="bg1"/>
                </a:solidFill>
              </a:rPr>
              <a:t>Breadboard</a:t>
            </a:r>
            <a:r>
              <a:rPr lang="de-CH" sz="4000" dirty="0" smtClean="0">
                <a:solidFill>
                  <a:schemeClr val="bg1"/>
                </a:solidFill>
              </a:rPr>
              <a:t> = Steckbrett</a:t>
            </a:r>
            <a:endParaRPr lang="de-CH" sz="4000" dirty="0">
              <a:solidFill>
                <a:schemeClr val="bg1"/>
              </a:solidFill>
            </a:endParaRPr>
          </a:p>
        </p:txBody>
      </p:sp>
    </p:spTree>
    <p:extLst>
      <p:ext uri="{BB962C8B-B14F-4D97-AF65-F5344CB8AC3E}">
        <p14:creationId xmlns:p14="http://schemas.microsoft.com/office/powerpoint/2010/main" val="1655307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2" cstate="print">
            <a:extLst>
              <a:ext uri="{28A0092B-C50C-407E-A947-70E740481C1C}">
                <a14:useLocalDpi xmlns:a14="http://schemas.microsoft.com/office/drawing/2010/main" val="0"/>
              </a:ext>
            </a:extLst>
          </a:blip>
          <a:srcRect l="14765" t="6300" r="32668" b="-2500"/>
          <a:stretch/>
        </p:blipFill>
        <p:spPr>
          <a:xfrm>
            <a:off x="2891644" y="130324"/>
            <a:ext cx="6408712" cy="6597352"/>
          </a:xfrm>
          <a:prstGeom prst="rect">
            <a:avLst/>
          </a:prstGeom>
        </p:spPr>
      </p:pic>
      <p:sp>
        <p:nvSpPr>
          <p:cNvPr id="3" name="Textfeld 2"/>
          <p:cNvSpPr txBox="1"/>
          <p:nvPr/>
        </p:nvSpPr>
        <p:spPr>
          <a:xfrm>
            <a:off x="263352" y="332656"/>
            <a:ext cx="2400016" cy="584775"/>
          </a:xfrm>
          <a:prstGeom prst="rect">
            <a:avLst/>
          </a:prstGeom>
          <a:noFill/>
        </p:spPr>
        <p:txBody>
          <a:bodyPr wrap="none" rtlCol="0">
            <a:spAutoFit/>
          </a:bodyPr>
          <a:lstStyle/>
          <a:p>
            <a:r>
              <a:rPr lang="de-CH" sz="3200" dirty="0" smtClean="0"/>
              <a:t>Widerstände</a:t>
            </a:r>
          </a:p>
        </p:txBody>
      </p:sp>
    </p:spTree>
    <p:extLst>
      <p:ext uri="{BB962C8B-B14F-4D97-AF65-F5344CB8AC3E}">
        <p14:creationId xmlns:p14="http://schemas.microsoft.com/office/powerpoint/2010/main" val="1442563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2" cstate="print">
            <a:extLst>
              <a:ext uri="{28A0092B-C50C-407E-A947-70E740481C1C}">
                <a14:useLocalDpi xmlns:a14="http://schemas.microsoft.com/office/drawing/2010/main" val="0"/>
              </a:ext>
            </a:extLst>
          </a:blip>
          <a:srcRect l="18107" t="14300" r="18107" b="16401"/>
          <a:stretch/>
        </p:blipFill>
        <p:spPr>
          <a:xfrm>
            <a:off x="2207568" y="980728"/>
            <a:ext cx="7776864" cy="4752528"/>
          </a:xfrm>
          <a:prstGeom prst="rect">
            <a:avLst/>
          </a:prstGeom>
        </p:spPr>
      </p:pic>
      <p:sp>
        <p:nvSpPr>
          <p:cNvPr id="3" name="Textfeld 2"/>
          <p:cNvSpPr txBox="1"/>
          <p:nvPr/>
        </p:nvSpPr>
        <p:spPr>
          <a:xfrm>
            <a:off x="4953700" y="5733256"/>
            <a:ext cx="2284600" cy="707886"/>
          </a:xfrm>
          <a:prstGeom prst="rect">
            <a:avLst/>
          </a:prstGeom>
          <a:noFill/>
        </p:spPr>
        <p:txBody>
          <a:bodyPr wrap="none" rtlCol="0">
            <a:spAutoFit/>
          </a:bodyPr>
          <a:lstStyle/>
          <a:p>
            <a:r>
              <a:rPr lang="de-CH" sz="4000" dirty="0" smtClean="0"/>
              <a:t>Stauraum</a:t>
            </a:r>
            <a:endParaRPr lang="de-CH" sz="4000" dirty="0"/>
          </a:p>
        </p:txBody>
      </p:sp>
    </p:spTree>
    <p:extLst>
      <p:ext uri="{BB962C8B-B14F-4D97-AF65-F5344CB8AC3E}">
        <p14:creationId xmlns:p14="http://schemas.microsoft.com/office/powerpoint/2010/main" val="105571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p:cNvSpPr>
            <a:spLocks noGrp="1"/>
          </p:cNvSpPr>
          <p:nvPr>
            <p:ph type="title"/>
          </p:nvPr>
        </p:nvSpPr>
        <p:spPr/>
        <p:txBody>
          <a:bodyPr/>
          <a:lstStyle/>
          <a:p>
            <a:r>
              <a:rPr lang="de-DE" dirty="0" smtClean="0"/>
              <a:t>Was werden wir heute machen?</a:t>
            </a:r>
            <a:endParaRPr lang="de-DE" dirty="0"/>
          </a:p>
        </p:txBody>
      </p:sp>
      <p:sp>
        <p:nvSpPr>
          <p:cNvPr id="14" name="Inhaltsplatzhalter 13"/>
          <p:cNvSpPr>
            <a:spLocks noGrp="1"/>
          </p:cNvSpPr>
          <p:nvPr>
            <p:ph idx="1"/>
          </p:nvPr>
        </p:nvSpPr>
        <p:spPr/>
        <p:txBody>
          <a:bodyPr/>
          <a:lstStyle/>
          <a:p>
            <a:r>
              <a:rPr lang="de-DE" dirty="0" smtClean="0"/>
              <a:t>Wer bist Du und wieso stehst Du dort vorne und nicht ich?</a:t>
            </a:r>
          </a:p>
          <a:p>
            <a:r>
              <a:rPr lang="de-DE" dirty="0" smtClean="0"/>
              <a:t>Was zum Geier sind die „Makers im Zigerschlitz“?</a:t>
            </a:r>
          </a:p>
          <a:p>
            <a:r>
              <a:rPr lang="de-DE" dirty="0" smtClean="0"/>
              <a:t>Für was habe ich gerade CHF 50.- gezahlt?</a:t>
            </a:r>
          </a:p>
          <a:p>
            <a:r>
              <a:rPr lang="de-DE" dirty="0" smtClean="0"/>
              <a:t>Was soll ich jetzt mit dem Ding anstellen?</a:t>
            </a:r>
          </a:p>
          <a:p>
            <a:r>
              <a:rPr lang="de-DE" dirty="0" smtClean="0">
                <a:solidFill>
                  <a:schemeClr val="accent1"/>
                </a:solidFill>
              </a:rPr>
              <a:t>Mittagspause</a:t>
            </a:r>
          </a:p>
          <a:p>
            <a:r>
              <a:rPr lang="de-DE" dirty="0" smtClean="0"/>
              <a:t>Und was ist das hier?</a:t>
            </a:r>
          </a:p>
          <a:p>
            <a:r>
              <a:rPr lang="de-DE" dirty="0" smtClean="0"/>
              <a:t>Wo ist diese </a:t>
            </a:r>
            <a:r>
              <a:rPr lang="de-DE" dirty="0" err="1" smtClean="0"/>
              <a:t>Mood-Lamp</a:t>
            </a:r>
            <a:r>
              <a:rPr lang="de-DE" dirty="0" smtClean="0"/>
              <a:t>, wegen der ich hier bin?</a:t>
            </a:r>
          </a:p>
          <a:p>
            <a:r>
              <a:rPr lang="de-DE" dirty="0" err="1" smtClean="0"/>
              <a:t>Ahh</a:t>
            </a:r>
            <a:r>
              <a:rPr lang="de-DE" dirty="0" smtClean="0"/>
              <a:t> cool – und jetzt?</a:t>
            </a:r>
            <a:endParaRPr lang="de-DE" dirty="0"/>
          </a:p>
        </p:txBody>
      </p:sp>
    </p:spTree>
    <p:extLst>
      <p:ext uri="{BB962C8B-B14F-4D97-AF65-F5344CB8AC3E}">
        <p14:creationId xmlns:p14="http://schemas.microsoft.com/office/powerpoint/2010/main" val="3042826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CH" dirty="0" smtClean="0"/>
              <a:t>Der </a:t>
            </a:r>
            <a:r>
              <a:rPr lang="de-CH" dirty="0" err="1" smtClean="0"/>
              <a:t>Arduino</a:t>
            </a:r>
            <a:endParaRPr lang="de-CH" dirty="0"/>
          </a:p>
        </p:txBody>
      </p:sp>
      <p:sp>
        <p:nvSpPr>
          <p:cNvPr id="5" name="Untertitel 4"/>
          <p:cNvSpPr>
            <a:spLocks noGrp="1"/>
          </p:cNvSpPr>
          <p:nvPr>
            <p:ph type="subTitle" idx="1"/>
          </p:nvPr>
        </p:nvSpPr>
        <p:spPr/>
        <p:txBody>
          <a:bodyPr/>
          <a:lstStyle/>
          <a:p>
            <a:endParaRPr lang="de-CH" dirty="0"/>
          </a:p>
        </p:txBody>
      </p:sp>
    </p:spTree>
    <p:extLst>
      <p:ext uri="{BB962C8B-B14F-4D97-AF65-F5344CB8AC3E}">
        <p14:creationId xmlns:p14="http://schemas.microsoft.com/office/powerpoint/2010/main" val="406409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Was ist ein </a:t>
            </a:r>
            <a:r>
              <a:rPr lang="de-CH" dirty="0" err="1" smtClean="0"/>
              <a:t>Arduino</a:t>
            </a:r>
            <a:endParaRPr lang="de-CH" dirty="0"/>
          </a:p>
        </p:txBody>
      </p:sp>
      <p:sp>
        <p:nvSpPr>
          <p:cNvPr id="3" name="Inhaltsplatzhalter 2"/>
          <p:cNvSpPr>
            <a:spLocks noGrp="1"/>
          </p:cNvSpPr>
          <p:nvPr>
            <p:ph idx="1"/>
          </p:nvPr>
        </p:nvSpPr>
        <p:spPr/>
        <p:txBody>
          <a:bodyPr>
            <a:noAutofit/>
          </a:bodyPr>
          <a:lstStyle/>
          <a:p>
            <a:r>
              <a:rPr lang="de-CH" sz="2600" dirty="0" smtClean="0"/>
              <a:t>Ursprünglich </a:t>
            </a:r>
            <a:r>
              <a:rPr lang="de-CH" sz="2600" dirty="0"/>
              <a:t>war der </a:t>
            </a:r>
            <a:r>
              <a:rPr lang="de-CH" sz="2600" dirty="0" err="1"/>
              <a:t>Arduino</a:t>
            </a:r>
            <a:r>
              <a:rPr lang="de-CH" sz="2600" dirty="0"/>
              <a:t> gedacht um Studenten (Programmierer oder Elektroniker) ein Werkzeug zu geben ihr theoretisches Wissen in handfeste Projekte umzuwandeln.</a:t>
            </a:r>
          </a:p>
          <a:p>
            <a:r>
              <a:rPr lang="de-CH" sz="2600" dirty="0" smtClean="0"/>
              <a:t>Ein </a:t>
            </a:r>
            <a:r>
              <a:rPr lang="de-CH" sz="2600" dirty="0" err="1" smtClean="0"/>
              <a:t>Arduino</a:t>
            </a:r>
            <a:r>
              <a:rPr lang="de-CH" sz="2600" dirty="0" smtClean="0"/>
              <a:t> ist KEIN Mikrochip, sondern vielmehr eine Hilfestellung um die Funktionen eines Mikrochips einfach nutzen zu können</a:t>
            </a:r>
          </a:p>
          <a:p>
            <a:r>
              <a:rPr lang="de-CH" sz="2600" dirty="0" smtClean="0"/>
              <a:t>Über die </a:t>
            </a:r>
            <a:r>
              <a:rPr lang="de-CH" sz="2600" dirty="0" err="1" smtClean="0"/>
              <a:t>Arduino</a:t>
            </a:r>
            <a:r>
              <a:rPr lang="de-CH" sz="2600" dirty="0" smtClean="0"/>
              <a:t> IDE (Programmierumgebung) laden wir unseren einfachen </a:t>
            </a:r>
            <a:r>
              <a:rPr lang="de-CH" sz="2600" dirty="0" err="1" smtClean="0"/>
              <a:t>Arduino</a:t>
            </a:r>
            <a:r>
              <a:rPr lang="de-CH" sz="2600" dirty="0" smtClean="0"/>
              <a:t>-Code, nachdem unser PC diesen für Maschinensprache umgeschrieben hat, auf den Hauptchip unseres </a:t>
            </a:r>
            <a:r>
              <a:rPr lang="de-CH" sz="2600" dirty="0" err="1" smtClean="0"/>
              <a:t>Arduinos</a:t>
            </a:r>
            <a:endParaRPr lang="de-CH" sz="2600" dirty="0"/>
          </a:p>
        </p:txBody>
      </p:sp>
    </p:spTree>
    <p:extLst>
      <p:ext uri="{BB962C8B-B14F-4D97-AF65-F5344CB8AC3E}">
        <p14:creationId xmlns:p14="http://schemas.microsoft.com/office/powerpoint/2010/main" val="3635192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Bestandteile des </a:t>
            </a:r>
            <a:r>
              <a:rPr lang="de-CH" dirty="0" err="1" smtClean="0"/>
              <a:t>Arduinos</a:t>
            </a:r>
            <a:endParaRPr lang="de-CH" dirty="0"/>
          </a:p>
        </p:txBody>
      </p:sp>
      <p:sp>
        <p:nvSpPr>
          <p:cNvPr id="3" name="Inhaltsplatzhalter 2"/>
          <p:cNvSpPr>
            <a:spLocks noGrp="1"/>
          </p:cNvSpPr>
          <p:nvPr>
            <p:ph idx="1"/>
          </p:nvPr>
        </p:nvSpPr>
        <p:spPr/>
        <p:txBody>
          <a:bodyPr/>
          <a:lstStyle/>
          <a:p>
            <a:endParaRPr lang="de-CH" dirty="0"/>
          </a:p>
        </p:txBody>
      </p:sp>
      <p:pic>
        <p:nvPicPr>
          <p:cNvPr id="5122" name="Picture 2" descr="Arduino U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7" y="2132856"/>
            <a:ext cx="599122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742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Spezifikationen</a:t>
            </a:r>
            <a:endParaRPr lang="de-CH" dirty="0"/>
          </a:p>
        </p:txBody>
      </p:sp>
      <p:pic>
        <p:nvPicPr>
          <p:cNvPr id="5" name="Inhaltsplatzhalter 4"/>
          <p:cNvPicPr>
            <a:picLocks noGrp="1" noChangeAspect="1"/>
          </p:cNvPicPr>
          <p:nvPr>
            <p:ph idx="1"/>
          </p:nvPr>
        </p:nvPicPr>
        <p:blipFill>
          <a:blip r:embed="rId2"/>
          <a:stretch>
            <a:fillRect/>
          </a:stretch>
        </p:blipFill>
        <p:spPr>
          <a:xfrm>
            <a:off x="6456040" y="1828801"/>
            <a:ext cx="3538653" cy="4267200"/>
          </a:xfrm>
          <a:prstGeom prst="rect">
            <a:avLst/>
          </a:prstGeom>
        </p:spPr>
      </p:pic>
      <p:pic>
        <p:nvPicPr>
          <p:cNvPr id="4" name="Grafik 3"/>
          <p:cNvPicPr>
            <a:picLocks noChangeAspect="1"/>
          </p:cNvPicPr>
          <p:nvPr/>
        </p:nvPicPr>
        <p:blipFill>
          <a:blip r:embed="rId3"/>
          <a:stretch>
            <a:fillRect/>
          </a:stretch>
        </p:blipFill>
        <p:spPr>
          <a:xfrm>
            <a:off x="1511769" y="1828801"/>
            <a:ext cx="4410282" cy="4267200"/>
          </a:xfrm>
          <a:prstGeom prst="rect">
            <a:avLst/>
          </a:prstGeom>
        </p:spPr>
      </p:pic>
    </p:spTree>
    <p:extLst>
      <p:ext uri="{BB962C8B-B14F-4D97-AF65-F5344CB8AC3E}">
        <p14:creationId xmlns:p14="http://schemas.microsoft.com/office/powerpoint/2010/main" val="1888233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Wie kann ich den </a:t>
            </a:r>
            <a:r>
              <a:rPr lang="de-CH" dirty="0" err="1" smtClean="0"/>
              <a:t>Arduino</a:t>
            </a:r>
            <a:r>
              <a:rPr lang="de-CH" dirty="0" smtClean="0"/>
              <a:t> programmieren?</a:t>
            </a:r>
            <a:endParaRPr lang="de-CH" dirty="0"/>
          </a:p>
        </p:txBody>
      </p:sp>
      <p:sp>
        <p:nvSpPr>
          <p:cNvPr id="3" name="Inhaltsplatzhalter 2"/>
          <p:cNvSpPr>
            <a:spLocks noGrp="1"/>
          </p:cNvSpPr>
          <p:nvPr>
            <p:ph idx="1"/>
          </p:nvPr>
        </p:nvSpPr>
        <p:spPr/>
        <p:txBody>
          <a:bodyPr>
            <a:normAutofit/>
          </a:bodyPr>
          <a:lstStyle/>
          <a:p>
            <a:r>
              <a:rPr lang="de-CH" sz="2400" dirty="0" smtClean="0"/>
              <a:t>Über </a:t>
            </a:r>
            <a:r>
              <a:rPr lang="de-CH" sz="2400" dirty="0"/>
              <a:t>ein Kabel, je nach </a:t>
            </a:r>
            <a:r>
              <a:rPr lang="de-CH" sz="2400" dirty="0" err="1"/>
              <a:t>Arduino</a:t>
            </a:r>
            <a:r>
              <a:rPr lang="de-CH" sz="2400" dirty="0"/>
              <a:t>-Board ein anderes, kann der Hauptmikrochip des </a:t>
            </a:r>
            <a:r>
              <a:rPr lang="de-CH" sz="2400" dirty="0" err="1"/>
              <a:t>Arduinos</a:t>
            </a:r>
            <a:r>
              <a:rPr lang="de-CH" sz="2400" dirty="0"/>
              <a:t> programmiert werden.</a:t>
            </a:r>
          </a:p>
          <a:p>
            <a:r>
              <a:rPr lang="de-CH" sz="2400" dirty="0"/>
              <a:t>Auf unseren Computern installieren wir daher zwei Sachen:</a:t>
            </a:r>
          </a:p>
          <a:p>
            <a:pPr lvl="1"/>
            <a:r>
              <a:rPr lang="de-CH" sz="2000" dirty="0"/>
              <a:t>Die IDE welche in Java programmiert wurde und von der IDE von Processing übernommen wurde.</a:t>
            </a:r>
          </a:p>
          <a:p>
            <a:pPr lvl="1"/>
            <a:r>
              <a:rPr lang="de-CH" sz="2000" dirty="0"/>
              <a:t>Die Treiber, welche nötig sind um via USB Kabel mit dem </a:t>
            </a:r>
            <a:r>
              <a:rPr lang="de-CH" sz="2000" dirty="0" err="1"/>
              <a:t>Arduino</a:t>
            </a:r>
            <a:r>
              <a:rPr lang="de-CH" sz="2000" dirty="0"/>
              <a:t> kommunizieren zu können.</a:t>
            </a:r>
          </a:p>
          <a:p>
            <a:r>
              <a:rPr lang="de-CH" sz="2400" dirty="0" smtClean="0"/>
              <a:t>In </a:t>
            </a:r>
            <a:r>
              <a:rPr lang="de-CH" sz="2400" dirty="0"/>
              <a:t>der </a:t>
            </a:r>
            <a:r>
              <a:rPr lang="de-CH" sz="2400" dirty="0" err="1"/>
              <a:t>Arduino</a:t>
            </a:r>
            <a:r>
              <a:rPr lang="de-CH" sz="2400" dirty="0"/>
              <a:t> IDE können wir nun in der Programmiersprache C/C++ unser Programm schreiben und dieses, nachdem wir unser Board und den richtigen Anschluss ausgewählt haben direkt an unseren Mikrochip senden.</a:t>
            </a:r>
          </a:p>
          <a:p>
            <a:endParaRPr lang="de-CH" sz="2400" dirty="0"/>
          </a:p>
        </p:txBody>
      </p:sp>
    </p:spTree>
    <p:extLst>
      <p:ext uri="{BB962C8B-B14F-4D97-AF65-F5344CB8AC3E}">
        <p14:creationId xmlns:p14="http://schemas.microsoft.com/office/powerpoint/2010/main" val="1328009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Was macht die IDE überhaupt?</a:t>
            </a:r>
            <a:endParaRPr lang="de-CH" dirty="0"/>
          </a:p>
        </p:txBody>
      </p:sp>
      <p:sp>
        <p:nvSpPr>
          <p:cNvPr id="3" name="Inhaltsplatzhalter 2"/>
          <p:cNvSpPr>
            <a:spLocks noGrp="1"/>
          </p:cNvSpPr>
          <p:nvPr>
            <p:ph idx="1"/>
          </p:nvPr>
        </p:nvSpPr>
        <p:spPr/>
        <p:txBody>
          <a:bodyPr>
            <a:normAutofit/>
          </a:bodyPr>
          <a:lstStyle/>
          <a:p>
            <a:r>
              <a:rPr lang="de-CH" dirty="0" smtClean="0"/>
              <a:t>Der </a:t>
            </a:r>
            <a:r>
              <a:rPr lang="de-CH" dirty="0"/>
              <a:t>C/C++ Code welchen wir in der IDE schreiben wird übersetzt in eine Sprache die für den Programmierer zwar unleserlich ist, jedoch für den Chip genau die Anweisungen enthält welcher dieser braucht um zuverlässig funktionieren zu können - man nennt diesen Vorgang kompilieren.</a:t>
            </a:r>
          </a:p>
          <a:p>
            <a:r>
              <a:rPr lang="de-CH" dirty="0"/>
              <a:t>Bibliotheken werden kompiliert, verschiedene Dateien werden zusammengefügt</a:t>
            </a:r>
          </a:p>
          <a:p>
            <a:r>
              <a:rPr lang="de-CH" dirty="0"/>
              <a:t>Die IDE stellt sicher, dass keine Dateien fehlen</a:t>
            </a:r>
          </a:p>
          <a:p>
            <a:r>
              <a:rPr lang="de-CH" dirty="0"/>
              <a:t>Einige Befehle werden so umgeschrieben, dass sie auf das ausgewählte Board zutreffen (Registers, PORTs, PINs, und DDRs)</a:t>
            </a:r>
          </a:p>
          <a:p>
            <a:r>
              <a:rPr lang="de-CH" dirty="0"/>
              <a:t>Der Compiler wandeln nun den menschen-lesbaren Code in computer-lesbaren Code um</a:t>
            </a:r>
          </a:p>
          <a:p>
            <a:r>
              <a:rPr lang="de-CH" dirty="0"/>
              <a:t>Dieser Code wird an den Mikrochip auf dem </a:t>
            </a:r>
            <a:r>
              <a:rPr lang="de-CH" dirty="0" err="1"/>
              <a:t>Arduino</a:t>
            </a:r>
            <a:r>
              <a:rPr lang="de-CH" dirty="0"/>
              <a:t>-Board weitergegeben</a:t>
            </a:r>
          </a:p>
          <a:p>
            <a:endParaRPr lang="de-CH" dirty="0"/>
          </a:p>
        </p:txBody>
      </p:sp>
    </p:spTree>
    <p:extLst>
      <p:ext uri="{BB962C8B-B14F-4D97-AF65-F5344CB8AC3E}">
        <p14:creationId xmlns:p14="http://schemas.microsoft.com/office/powerpoint/2010/main" val="133954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Fertig </a:t>
            </a:r>
            <a:r>
              <a:rPr lang="de-CH" dirty="0" err="1" smtClean="0"/>
              <a:t>gschnurred</a:t>
            </a:r>
            <a:r>
              <a:rPr lang="de-CH" dirty="0" smtClean="0"/>
              <a:t>, </a:t>
            </a:r>
            <a:br>
              <a:rPr lang="de-CH" dirty="0" smtClean="0"/>
            </a:br>
            <a:r>
              <a:rPr lang="de-CH" dirty="0" smtClean="0"/>
              <a:t>jetzt wird </a:t>
            </a:r>
            <a:r>
              <a:rPr lang="de-CH" dirty="0" err="1" smtClean="0"/>
              <a:t>gschaffed</a:t>
            </a:r>
            <a:endParaRPr lang="de-CH" dirty="0"/>
          </a:p>
        </p:txBody>
      </p:sp>
      <p:sp>
        <p:nvSpPr>
          <p:cNvPr id="3" name="Inhaltsplatzhalter 2"/>
          <p:cNvSpPr>
            <a:spLocks noGrp="1"/>
          </p:cNvSpPr>
          <p:nvPr>
            <p:ph idx="1"/>
          </p:nvPr>
        </p:nvSpPr>
        <p:spPr/>
        <p:txBody>
          <a:bodyPr/>
          <a:lstStyle/>
          <a:p>
            <a:endParaRPr lang="de-CH" dirty="0"/>
          </a:p>
        </p:txBody>
      </p:sp>
    </p:spTree>
    <p:extLst>
      <p:ext uri="{BB962C8B-B14F-4D97-AF65-F5344CB8AC3E}">
        <p14:creationId xmlns:p14="http://schemas.microsoft.com/office/powerpoint/2010/main" val="3315447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CH" dirty="0" smtClean="0"/>
              <a:t>Lektion 0</a:t>
            </a:r>
            <a:endParaRPr lang="de-CH" dirty="0"/>
          </a:p>
        </p:txBody>
      </p:sp>
      <p:sp>
        <p:nvSpPr>
          <p:cNvPr id="5" name="Untertitel 4"/>
          <p:cNvSpPr>
            <a:spLocks noGrp="1"/>
          </p:cNvSpPr>
          <p:nvPr>
            <p:ph type="subTitle" idx="1"/>
          </p:nvPr>
        </p:nvSpPr>
        <p:spPr/>
        <p:txBody>
          <a:bodyPr/>
          <a:lstStyle/>
          <a:p>
            <a:r>
              <a:rPr lang="de-CH" dirty="0" smtClean="0"/>
              <a:t>Alles vorbereiten</a:t>
            </a:r>
          </a:p>
        </p:txBody>
      </p:sp>
    </p:spTree>
    <p:extLst>
      <p:ext uri="{BB962C8B-B14F-4D97-AF65-F5344CB8AC3E}">
        <p14:creationId xmlns:p14="http://schemas.microsoft.com/office/powerpoint/2010/main" val="1817020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Arduino</a:t>
            </a:r>
            <a:r>
              <a:rPr lang="de-CH" dirty="0" smtClean="0"/>
              <a:t> IDE installieren</a:t>
            </a:r>
            <a:endParaRPr lang="de-CH" dirty="0"/>
          </a:p>
        </p:txBody>
      </p:sp>
      <p:sp>
        <p:nvSpPr>
          <p:cNvPr id="3" name="Inhaltsplatzhalter 2"/>
          <p:cNvSpPr>
            <a:spLocks noGrp="1"/>
          </p:cNvSpPr>
          <p:nvPr>
            <p:ph idx="1"/>
          </p:nvPr>
        </p:nvSpPr>
        <p:spPr/>
        <p:txBody>
          <a:bodyPr/>
          <a:lstStyle/>
          <a:p>
            <a:r>
              <a:rPr lang="de-CH" dirty="0">
                <a:hlinkClick r:id="rId2"/>
              </a:rPr>
              <a:t>https://</a:t>
            </a:r>
            <a:r>
              <a:rPr lang="de-CH" dirty="0" smtClean="0">
                <a:hlinkClick r:id="rId2"/>
              </a:rPr>
              <a:t>www.arduino.cc/en/Main/Software</a:t>
            </a:r>
            <a:endParaRPr lang="de-CH" dirty="0" smtClean="0"/>
          </a:p>
          <a:p>
            <a:endParaRPr lang="de-CH" dirty="0"/>
          </a:p>
          <a:p>
            <a:pPr marL="0" indent="0">
              <a:buNone/>
            </a:pPr>
            <a:r>
              <a:rPr lang="de-CH" dirty="0" smtClean="0"/>
              <a:t>Je nach Betriebssystem und Prozessor den richtigen Download wählen und die IDE installieren.</a:t>
            </a:r>
            <a:endParaRPr lang="de-CH" dirty="0"/>
          </a:p>
        </p:txBody>
      </p:sp>
    </p:spTree>
    <p:extLst>
      <p:ext uri="{BB962C8B-B14F-4D97-AF65-F5344CB8AC3E}">
        <p14:creationId xmlns:p14="http://schemas.microsoft.com/office/powerpoint/2010/main" val="24171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Gib Strom!</a:t>
            </a:r>
            <a:endParaRPr lang="de-CH" dirty="0"/>
          </a:p>
        </p:txBody>
      </p:sp>
      <p:sp>
        <p:nvSpPr>
          <p:cNvPr id="3" name="Inhaltsplatzhalter 2"/>
          <p:cNvSpPr>
            <a:spLocks noGrp="1"/>
          </p:cNvSpPr>
          <p:nvPr>
            <p:ph idx="1"/>
          </p:nvPr>
        </p:nvSpPr>
        <p:spPr/>
        <p:txBody>
          <a:bodyPr/>
          <a:lstStyle/>
          <a:p>
            <a:r>
              <a:rPr lang="de-CH" dirty="0" smtClean="0"/>
              <a:t>Du kannst Deinen </a:t>
            </a:r>
            <a:r>
              <a:rPr lang="de-CH" dirty="0" err="1" smtClean="0"/>
              <a:t>Arduino</a:t>
            </a:r>
            <a:r>
              <a:rPr lang="de-CH" dirty="0" smtClean="0"/>
              <a:t> nun anschliessen und beobachten was passiert.</a:t>
            </a:r>
            <a:endParaRPr lang="de-CH" dirty="0"/>
          </a:p>
        </p:txBody>
      </p:sp>
    </p:spTree>
    <p:extLst>
      <p:ext uri="{BB962C8B-B14F-4D97-AF65-F5344CB8AC3E}">
        <p14:creationId xmlns:p14="http://schemas.microsoft.com/office/powerpoint/2010/main" val="3089058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Makers</a:t>
            </a:r>
            <a:r>
              <a:rPr lang="de-CH" dirty="0" smtClean="0"/>
              <a:t> im </a:t>
            </a:r>
            <a:r>
              <a:rPr lang="de-CH" dirty="0" err="1" smtClean="0"/>
              <a:t>Zigerschlitz</a:t>
            </a:r>
            <a:endParaRPr lang="de-CH" dirty="0"/>
          </a:p>
        </p:txBody>
      </p:sp>
      <p:sp>
        <p:nvSpPr>
          <p:cNvPr id="3" name="Inhaltsplatzhalter 2"/>
          <p:cNvSpPr>
            <a:spLocks noGrp="1"/>
          </p:cNvSpPr>
          <p:nvPr>
            <p:ph idx="1"/>
          </p:nvPr>
        </p:nvSpPr>
        <p:spPr/>
        <p:txBody>
          <a:bodyPr>
            <a:normAutofit/>
          </a:bodyPr>
          <a:lstStyle/>
          <a:p>
            <a:r>
              <a:rPr lang="de-CH" sz="2600" dirty="0" smtClean="0"/>
              <a:t>Makerspace / </a:t>
            </a:r>
            <a:r>
              <a:rPr lang="de-CH" sz="2600" dirty="0" err="1" smtClean="0"/>
              <a:t>Hackerspace</a:t>
            </a:r>
            <a:r>
              <a:rPr lang="de-CH" sz="2600" dirty="0" smtClean="0"/>
              <a:t> im Aufbau</a:t>
            </a:r>
          </a:p>
          <a:p>
            <a:r>
              <a:rPr lang="de-CH" sz="2600" dirty="0" smtClean="0"/>
              <a:t>Offen für </a:t>
            </a:r>
            <a:r>
              <a:rPr lang="de-CH" sz="2600" dirty="0" err="1" smtClean="0"/>
              <a:t>Jederfrau</a:t>
            </a:r>
            <a:r>
              <a:rPr lang="de-CH" sz="2600" dirty="0" smtClean="0"/>
              <a:t> und Jedermann</a:t>
            </a:r>
          </a:p>
          <a:p>
            <a:r>
              <a:rPr lang="de-CH" sz="2600" dirty="0" smtClean="0"/>
              <a:t>Kurse / Workshops, Vorträge, Abende an denen an einem Problem getüftelt wird</a:t>
            </a:r>
          </a:p>
          <a:p>
            <a:pPr marL="0" indent="0">
              <a:buNone/>
            </a:pPr>
            <a:endParaRPr lang="de-CH" sz="2600" dirty="0" smtClean="0"/>
          </a:p>
          <a:p>
            <a:r>
              <a:rPr lang="de-CH" sz="2600" dirty="0" smtClean="0"/>
              <a:t>Ziel: Offene Werkstatt für alle die Interesse haben etwas zu «erschaffen»</a:t>
            </a:r>
            <a:endParaRPr lang="de-CH" sz="2600" dirty="0"/>
          </a:p>
        </p:txBody>
      </p:sp>
    </p:spTree>
    <p:extLst>
      <p:ext uri="{BB962C8B-B14F-4D97-AF65-F5344CB8AC3E}">
        <p14:creationId xmlns:p14="http://schemas.microsoft.com/office/powerpoint/2010/main" val="322072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Wo finde ich später den Code?</a:t>
            </a:r>
            <a:endParaRPr lang="de-CH" dirty="0"/>
          </a:p>
        </p:txBody>
      </p:sp>
      <p:sp>
        <p:nvSpPr>
          <p:cNvPr id="3" name="Inhaltsplatzhalter 2"/>
          <p:cNvSpPr>
            <a:spLocks noGrp="1"/>
          </p:cNvSpPr>
          <p:nvPr>
            <p:ph idx="1"/>
          </p:nvPr>
        </p:nvSpPr>
        <p:spPr/>
        <p:txBody>
          <a:bodyPr/>
          <a:lstStyle/>
          <a:p>
            <a:r>
              <a:rPr lang="de-CH" dirty="0" smtClean="0"/>
              <a:t>Sämtliche Beispiele dieses Kurses finden sich hier:</a:t>
            </a:r>
          </a:p>
          <a:p>
            <a:pPr lvl="1"/>
            <a:r>
              <a:rPr lang="de-CH" dirty="0">
                <a:hlinkClick r:id="rId2"/>
              </a:rPr>
              <a:t>https://</a:t>
            </a:r>
            <a:r>
              <a:rPr lang="de-CH" dirty="0" smtClean="0">
                <a:hlinkClick r:id="rId2"/>
              </a:rPr>
              <a:t>github.com/MakersImZigerschlitz</a:t>
            </a:r>
            <a:endParaRPr lang="de-CH" dirty="0"/>
          </a:p>
          <a:p>
            <a:r>
              <a:rPr lang="de-CH" dirty="0" smtClean="0"/>
              <a:t>Weitere Beispiele finden sich direkt in der </a:t>
            </a:r>
            <a:r>
              <a:rPr lang="de-CH" dirty="0" err="1" smtClean="0"/>
              <a:t>Arduino</a:t>
            </a:r>
            <a:r>
              <a:rPr lang="de-CH" dirty="0" smtClean="0"/>
              <a:t> Entwicklungsumgebung</a:t>
            </a:r>
          </a:p>
          <a:p>
            <a:pPr lvl="1"/>
            <a:r>
              <a:rPr lang="de-CH" dirty="0" smtClean="0"/>
              <a:t>Datei -&gt; </a:t>
            </a:r>
            <a:r>
              <a:rPr lang="de-CH" dirty="0" err="1" smtClean="0"/>
              <a:t>Examples</a:t>
            </a:r>
            <a:endParaRPr lang="de-CH" dirty="0" smtClean="0"/>
          </a:p>
          <a:p>
            <a:r>
              <a:rPr lang="de-CH" dirty="0" smtClean="0"/>
              <a:t>Auf der offiziellen Homepage der </a:t>
            </a:r>
            <a:r>
              <a:rPr lang="de-CH" dirty="0" err="1" smtClean="0"/>
              <a:t>Arduino</a:t>
            </a:r>
            <a:r>
              <a:rPr lang="de-CH" dirty="0" smtClean="0"/>
              <a:t>-Boards sind alle weiteren Infos</a:t>
            </a:r>
          </a:p>
          <a:p>
            <a:pPr lvl="1"/>
            <a:r>
              <a:rPr lang="de-CH" dirty="0" smtClean="0">
                <a:hlinkClick r:id="rId3"/>
              </a:rPr>
              <a:t>http://www.arduino.cc/</a:t>
            </a:r>
            <a:endParaRPr lang="de-CH" dirty="0" smtClean="0"/>
          </a:p>
          <a:p>
            <a:pPr lvl="1"/>
            <a:endParaRPr lang="de-CH" dirty="0" smtClean="0"/>
          </a:p>
          <a:p>
            <a:pPr lvl="1"/>
            <a:endParaRPr lang="de-CH" dirty="0" smtClean="0"/>
          </a:p>
        </p:txBody>
      </p:sp>
      <p:pic>
        <p:nvPicPr>
          <p:cNvPr id="1026" name="Picture 2" descr="https://assets-cdn.github.com/images/modules/logos_page/Octoca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9520" y="3421014"/>
            <a:ext cx="3196960" cy="2657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390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CH" dirty="0" smtClean="0"/>
              <a:t>Lektion 1</a:t>
            </a:r>
            <a:endParaRPr lang="de-CH" dirty="0"/>
          </a:p>
        </p:txBody>
      </p:sp>
      <p:sp>
        <p:nvSpPr>
          <p:cNvPr id="5" name="Untertitel 4"/>
          <p:cNvSpPr>
            <a:spLocks noGrp="1"/>
          </p:cNvSpPr>
          <p:nvPr>
            <p:ph type="subTitle" idx="1"/>
          </p:nvPr>
        </p:nvSpPr>
        <p:spPr/>
        <p:txBody>
          <a:bodyPr/>
          <a:lstStyle/>
          <a:p>
            <a:r>
              <a:rPr lang="de-CH" dirty="0" smtClean="0"/>
              <a:t>Ein LED blinken lassen</a:t>
            </a:r>
            <a:endParaRPr lang="de-CH" dirty="0"/>
          </a:p>
        </p:txBody>
      </p:sp>
    </p:spTree>
    <p:extLst>
      <p:ext uri="{BB962C8B-B14F-4D97-AF65-F5344CB8AC3E}">
        <p14:creationId xmlns:p14="http://schemas.microsoft.com/office/powerpoint/2010/main" val="3504122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CH" dirty="0" smtClean="0"/>
              <a:t>Aufbau</a:t>
            </a:r>
            <a:endParaRPr lang="de-CH" dirty="0"/>
          </a:p>
        </p:txBody>
      </p:sp>
      <p:sp>
        <p:nvSpPr>
          <p:cNvPr id="2" name="Inhaltsplatzhalter 1"/>
          <p:cNvSpPr>
            <a:spLocks noGrp="1"/>
          </p:cNvSpPr>
          <p:nvPr>
            <p:ph idx="1"/>
          </p:nvPr>
        </p:nvSpPr>
        <p:spPr/>
        <p:txBody>
          <a:bodyPr/>
          <a:lstStyle/>
          <a:p>
            <a:endParaRPr lang="de-CH"/>
          </a:p>
        </p:txBody>
      </p:sp>
      <p:pic>
        <p:nvPicPr>
          <p:cNvPr id="6" name="Grafik 5"/>
          <p:cNvPicPr>
            <a:picLocks noChangeAspect="1"/>
          </p:cNvPicPr>
          <p:nvPr/>
        </p:nvPicPr>
        <p:blipFill>
          <a:blip r:embed="rId2"/>
          <a:stretch>
            <a:fillRect/>
          </a:stretch>
        </p:blipFill>
        <p:spPr>
          <a:xfrm>
            <a:off x="2351584" y="1828094"/>
            <a:ext cx="7596336" cy="4267906"/>
          </a:xfrm>
          <a:prstGeom prst="rect">
            <a:avLst/>
          </a:prstGeom>
        </p:spPr>
      </p:pic>
    </p:spTree>
    <p:extLst>
      <p:ext uri="{BB962C8B-B14F-4D97-AF65-F5344CB8AC3E}">
        <p14:creationId xmlns:p14="http://schemas.microsoft.com/office/powerpoint/2010/main" val="3482138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Widerstände</a:t>
            </a:r>
            <a:endParaRPr lang="de-CH" dirty="0"/>
          </a:p>
        </p:txBody>
      </p:sp>
      <p:sp>
        <p:nvSpPr>
          <p:cNvPr id="3" name="Inhaltsplatzhalter 2"/>
          <p:cNvSpPr>
            <a:spLocks noGrp="1"/>
          </p:cNvSpPr>
          <p:nvPr>
            <p:ph idx="1"/>
          </p:nvPr>
        </p:nvSpPr>
        <p:spPr/>
        <p:txBody>
          <a:bodyPr/>
          <a:lstStyle/>
          <a:p>
            <a:r>
              <a:rPr lang="de-CH" dirty="0"/>
              <a:t>http://www.elektronik-kompendium.de/sites/bau/1109111.htm</a:t>
            </a:r>
          </a:p>
        </p:txBody>
      </p:sp>
      <p:pic>
        <p:nvPicPr>
          <p:cNvPr id="7170" name="Picture 2" descr="http://www.digikey.com/-/media/Images/Marketing/Resources/Calculators/resistor-color-chart.jpg?la=en-US&amp;ts=72364a89-2139-476a-8a54-8d78dacd29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2276872"/>
            <a:ext cx="476250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831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Aufbau einer LED </a:t>
            </a:r>
            <a:endParaRPr lang="de-CH" dirty="0"/>
          </a:p>
        </p:txBody>
      </p:sp>
      <p:sp>
        <p:nvSpPr>
          <p:cNvPr id="3" name="Inhaltsplatzhalter 2"/>
          <p:cNvSpPr>
            <a:spLocks noGrp="1"/>
          </p:cNvSpPr>
          <p:nvPr>
            <p:ph idx="1"/>
          </p:nvPr>
        </p:nvSpPr>
        <p:spPr/>
        <p:txBody>
          <a:bodyPr/>
          <a:lstStyle/>
          <a:p>
            <a:endParaRPr lang="de-CH"/>
          </a:p>
        </p:txBody>
      </p:sp>
      <p:pic>
        <p:nvPicPr>
          <p:cNvPr id="8194" name="Picture 2" descr="http://www.prometheuslight.ch/wp-content/uploads/2012/09/LED_Aufbau.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425" y="1828800"/>
            <a:ext cx="615315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883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LEDs</a:t>
            </a:r>
            <a:endParaRPr lang="de-CH" dirty="0"/>
          </a:p>
        </p:txBody>
      </p:sp>
      <p:sp>
        <p:nvSpPr>
          <p:cNvPr id="3" name="Inhaltsplatzhalter 2"/>
          <p:cNvSpPr>
            <a:spLocks noGrp="1"/>
          </p:cNvSpPr>
          <p:nvPr>
            <p:ph idx="1"/>
          </p:nvPr>
        </p:nvSpPr>
        <p:spPr/>
        <p:txBody>
          <a:bodyPr/>
          <a:lstStyle/>
          <a:p>
            <a:endParaRPr lang="de-CH" dirty="0"/>
          </a:p>
        </p:txBody>
      </p:sp>
      <p:pic>
        <p:nvPicPr>
          <p:cNvPr id="4" name="Grafik 3"/>
          <p:cNvPicPr>
            <a:picLocks noChangeAspect="1"/>
          </p:cNvPicPr>
          <p:nvPr/>
        </p:nvPicPr>
        <p:blipFill>
          <a:blip r:embed="rId2"/>
          <a:stretch>
            <a:fillRect/>
          </a:stretch>
        </p:blipFill>
        <p:spPr>
          <a:xfrm>
            <a:off x="1523999" y="1828800"/>
            <a:ext cx="3110959" cy="3328392"/>
          </a:xfrm>
          <a:prstGeom prst="rect">
            <a:avLst/>
          </a:prstGeom>
        </p:spPr>
      </p:pic>
      <p:pic>
        <p:nvPicPr>
          <p:cNvPr id="5" name="Grafik 4"/>
          <p:cNvPicPr>
            <a:picLocks noChangeAspect="1"/>
          </p:cNvPicPr>
          <p:nvPr/>
        </p:nvPicPr>
        <p:blipFill>
          <a:blip r:embed="rId3"/>
          <a:stretch>
            <a:fillRect/>
          </a:stretch>
        </p:blipFill>
        <p:spPr>
          <a:xfrm>
            <a:off x="8688289" y="1826604"/>
            <a:ext cx="1979712" cy="3287522"/>
          </a:xfrm>
          <a:prstGeom prst="rect">
            <a:avLst/>
          </a:prstGeom>
        </p:spPr>
      </p:pic>
      <p:pic>
        <p:nvPicPr>
          <p:cNvPr id="6" name="Grafik 5"/>
          <p:cNvPicPr>
            <a:picLocks noChangeAspect="1"/>
          </p:cNvPicPr>
          <p:nvPr/>
        </p:nvPicPr>
        <p:blipFill>
          <a:blip r:embed="rId4"/>
          <a:stretch>
            <a:fillRect/>
          </a:stretch>
        </p:blipFill>
        <p:spPr>
          <a:xfrm>
            <a:off x="5807968" y="3429000"/>
            <a:ext cx="1609725" cy="685800"/>
          </a:xfrm>
          <a:prstGeom prst="rect">
            <a:avLst/>
          </a:prstGeom>
        </p:spPr>
      </p:pic>
    </p:spTree>
    <p:extLst>
      <p:ext uri="{BB962C8B-B14F-4D97-AF65-F5344CB8AC3E}">
        <p14:creationId xmlns:p14="http://schemas.microsoft.com/office/powerpoint/2010/main" val="319796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Wieso Vorwiderstände?</a:t>
            </a:r>
            <a:endParaRPr lang="de-CH" dirty="0"/>
          </a:p>
        </p:txBody>
      </p:sp>
      <p:sp>
        <p:nvSpPr>
          <p:cNvPr id="3" name="Inhaltsplatzhalter 2"/>
          <p:cNvSpPr>
            <a:spLocks noGrp="1"/>
          </p:cNvSpPr>
          <p:nvPr>
            <p:ph idx="1"/>
          </p:nvPr>
        </p:nvSpPr>
        <p:spPr/>
        <p:txBody>
          <a:bodyPr>
            <a:noAutofit/>
          </a:bodyPr>
          <a:lstStyle/>
          <a:p>
            <a:r>
              <a:rPr lang="de-CH" sz="2400" b="1" dirty="0" smtClean="0"/>
              <a:t>LED sind keine Ohm’schen Verbraucher: Der Widerstand verändert sich mit der angelegten Spannung.</a:t>
            </a:r>
          </a:p>
          <a:p>
            <a:r>
              <a:rPr lang="de-CH" sz="2400" b="1" dirty="0" smtClean="0"/>
              <a:t>Je höher die angelegte Spannung, desto kleiner der Widerstand der LED</a:t>
            </a:r>
            <a:br>
              <a:rPr lang="de-CH" sz="2400" b="1" dirty="0" smtClean="0"/>
            </a:br>
            <a:r>
              <a:rPr lang="de-CH" sz="2400" b="1" dirty="0" smtClean="0">
                <a:sym typeface="Wingdings" panose="05000000000000000000" pitchFamily="2" charset="2"/>
              </a:rPr>
              <a:t> Der Strom steigt theoretisch ins Unendliche an</a:t>
            </a:r>
            <a:endParaRPr lang="de-CH" sz="2400" b="1" dirty="0"/>
          </a:p>
          <a:p>
            <a:r>
              <a:rPr lang="de-CH" sz="2400" dirty="0" smtClean="0"/>
              <a:t>Einfache Spannungsschwankungen, wie sie sehr häufig vorkommen, können also die LED zerstören.</a:t>
            </a:r>
          </a:p>
          <a:p>
            <a:r>
              <a:rPr lang="de-CH" sz="2400" dirty="0" smtClean="0"/>
              <a:t>Zum Glück: Einige Stromquellen, z. B. Batterien und Akkus (</a:t>
            </a:r>
            <a:r>
              <a:rPr lang="de-CH" sz="2400" dirty="0" err="1" smtClean="0"/>
              <a:t>Konstantspannungsquellen</a:t>
            </a:r>
            <a:r>
              <a:rPr lang="de-CH" sz="2400" dirty="0" smtClean="0"/>
              <a:t>) haben einen hohen Innenwiderstand welcher dem LED als Vorwiderstand dient. Ideal wären </a:t>
            </a:r>
            <a:r>
              <a:rPr lang="de-CH" sz="2400" dirty="0" err="1" smtClean="0"/>
              <a:t>Konstantstromquellen</a:t>
            </a:r>
            <a:endParaRPr lang="de-CH" sz="2400" dirty="0"/>
          </a:p>
          <a:p>
            <a:endParaRPr lang="de-CH" sz="2400" dirty="0"/>
          </a:p>
        </p:txBody>
      </p:sp>
    </p:spTree>
    <p:extLst>
      <p:ext uri="{BB962C8B-B14F-4D97-AF65-F5344CB8AC3E}">
        <p14:creationId xmlns:p14="http://schemas.microsoft.com/office/powerpoint/2010/main" val="762998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Der Code</a:t>
            </a:r>
            <a:endParaRPr lang="de-CH" dirty="0"/>
          </a:p>
        </p:txBody>
      </p:sp>
      <p:sp>
        <p:nvSpPr>
          <p:cNvPr id="3" name="Inhaltsplatzhalter 2"/>
          <p:cNvSpPr>
            <a:spLocks noGrp="1"/>
          </p:cNvSpPr>
          <p:nvPr>
            <p:ph idx="1"/>
          </p:nvPr>
        </p:nvSpPr>
        <p:spPr/>
        <p:txBody>
          <a:bodyPr>
            <a:normAutofit/>
          </a:bodyPr>
          <a:lstStyle/>
          <a:p>
            <a:r>
              <a:rPr lang="de-CH" dirty="0" smtClean="0"/>
              <a:t>Files -&gt; </a:t>
            </a:r>
            <a:r>
              <a:rPr lang="de-CH" dirty="0" err="1" smtClean="0"/>
              <a:t>Examples</a:t>
            </a:r>
            <a:r>
              <a:rPr lang="de-CH" dirty="0" smtClean="0"/>
              <a:t> -&gt; 01. Basics -&gt; </a:t>
            </a:r>
            <a:r>
              <a:rPr lang="de-CH" dirty="0" err="1" smtClean="0"/>
              <a:t>BareMinimum</a:t>
            </a:r>
            <a:endParaRPr lang="de-CH" dirty="0" smtClean="0"/>
          </a:p>
          <a:p>
            <a:endParaRPr lang="de-CH" dirty="0"/>
          </a:p>
          <a:p>
            <a:r>
              <a:rPr lang="de-CH" dirty="0" smtClean="0"/>
              <a:t>Programmiersprache ist C/C++</a:t>
            </a:r>
          </a:p>
          <a:p>
            <a:r>
              <a:rPr lang="de-CH" dirty="0" smtClean="0"/>
              <a:t>Alles hinter zwei </a:t>
            </a:r>
            <a:r>
              <a:rPr lang="de-CH" dirty="0" smtClean="0">
                <a:solidFill>
                  <a:schemeClr val="accent1"/>
                </a:solidFill>
              </a:rPr>
              <a:t>//</a:t>
            </a:r>
            <a:r>
              <a:rPr lang="de-CH" dirty="0" smtClean="0"/>
              <a:t> ist </a:t>
            </a:r>
            <a:r>
              <a:rPr lang="de-CH" dirty="0" smtClean="0">
                <a:solidFill>
                  <a:schemeClr val="accent1"/>
                </a:solidFill>
              </a:rPr>
              <a:t>Kommentar</a:t>
            </a:r>
            <a:r>
              <a:rPr lang="de-CH" dirty="0" smtClean="0"/>
              <a:t>. D.h. es wird später einfach ignoriert – aber hilft enorm bei der Leserlichkeit des Codes.</a:t>
            </a:r>
          </a:p>
          <a:p>
            <a:endParaRPr lang="de-CH" dirty="0"/>
          </a:p>
          <a:p>
            <a:r>
              <a:rPr lang="de-CH" dirty="0" smtClean="0"/>
              <a:t>Was kann ich </a:t>
            </a:r>
            <a:r>
              <a:rPr lang="de-CH" dirty="0"/>
              <a:t>Befehlen?</a:t>
            </a:r>
            <a:br>
              <a:rPr lang="de-CH" dirty="0"/>
            </a:br>
            <a:r>
              <a:rPr lang="de-CH" dirty="0">
                <a:hlinkClick r:id="rId2"/>
              </a:rPr>
              <a:t>https://</a:t>
            </a:r>
            <a:r>
              <a:rPr lang="de-CH" dirty="0" smtClean="0">
                <a:hlinkClick r:id="rId2"/>
              </a:rPr>
              <a:t>www.arduino.cc/en/Reference/HomePage</a:t>
            </a:r>
            <a:endParaRPr lang="de-CH" dirty="0" smtClean="0"/>
          </a:p>
          <a:p>
            <a:endParaRPr lang="de-CH" dirty="0" smtClean="0"/>
          </a:p>
        </p:txBody>
      </p:sp>
    </p:spTree>
    <p:extLst>
      <p:ext uri="{BB962C8B-B14F-4D97-AF65-F5344CB8AC3E}">
        <p14:creationId xmlns:p14="http://schemas.microsoft.com/office/powerpoint/2010/main" val="1065107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Anatomie eines </a:t>
            </a:r>
            <a:r>
              <a:rPr lang="de-CH" dirty="0" err="1" smtClean="0"/>
              <a:t>Arduino-Programs</a:t>
            </a:r>
            <a:endParaRPr lang="de-CH" dirty="0"/>
          </a:p>
        </p:txBody>
      </p:sp>
      <p:sp>
        <p:nvSpPr>
          <p:cNvPr id="3" name="Inhaltsplatzhalter 2"/>
          <p:cNvSpPr>
            <a:spLocks noGrp="1"/>
          </p:cNvSpPr>
          <p:nvPr>
            <p:ph idx="1"/>
          </p:nvPr>
        </p:nvSpPr>
        <p:spPr>
          <a:xfrm>
            <a:off x="1524000" y="1828799"/>
            <a:ext cx="1979712" cy="4276725"/>
          </a:xfrm>
        </p:spPr>
        <p:txBody>
          <a:bodyPr>
            <a:normAutofit/>
          </a:bodyPr>
          <a:lstStyle/>
          <a:p>
            <a:pPr marL="0" indent="0">
              <a:buNone/>
            </a:pPr>
            <a:r>
              <a:rPr lang="en-US" dirty="0">
                <a:solidFill>
                  <a:schemeClr val="accent2"/>
                </a:solidFill>
              </a:rPr>
              <a:t>void setup() {</a:t>
            </a:r>
          </a:p>
          <a:p>
            <a:pPr marL="0" indent="0">
              <a:buNone/>
            </a:pPr>
            <a:r>
              <a:rPr lang="en-US" dirty="0" smtClean="0">
                <a:solidFill>
                  <a:schemeClr val="accent2"/>
                </a:solidFill>
              </a:rPr>
              <a:t>}</a:t>
            </a:r>
            <a:endParaRPr lang="en-US" dirty="0">
              <a:solidFill>
                <a:schemeClr val="accent2"/>
              </a:solidFill>
            </a:endParaRPr>
          </a:p>
          <a:p>
            <a:pPr marL="0" indent="0">
              <a:buNone/>
            </a:pPr>
            <a:endParaRPr lang="en-US" dirty="0"/>
          </a:p>
          <a:p>
            <a:pPr marL="0" indent="0">
              <a:buNone/>
            </a:pPr>
            <a:endParaRPr lang="en-US" dirty="0" smtClean="0">
              <a:solidFill>
                <a:schemeClr val="accent3"/>
              </a:solidFill>
            </a:endParaRPr>
          </a:p>
          <a:p>
            <a:pPr marL="0" indent="0">
              <a:buNone/>
            </a:pPr>
            <a:r>
              <a:rPr lang="en-US" dirty="0" smtClean="0">
                <a:solidFill>
                  <a:schemeClr val="accent3"/>
                </a:solidFill>
              </a:rPr>
              <a:t>void </a:t>
            </a:r>
            <a:r>
              <a:rPr lang="en-US" dirty="0">
                <a:solidFill>
                  <a:schemeClr val="accent3"/>
                </a:solidFill>
              </a:rPr>
              <a:t>loop() {</a:t>
            </a:r>
          </a:p>
          <a:p>
            <a:pPr marL="0" indent="0">
              <a:buNone/>
            </a:pPr>
            <a:r>
              <a:rPr lang="en-US" dirty="0" smtClean="0">
                <a:solidFill>
                  <a:schemeClr val="accent3"/>
                </a:solidFill>
              </a:rPr>
              <a:t>}</a:t>
            </a:r>
            <a:endParaRPr lang="de-CH" dirty="0">
              <a:solidFill>
                <a:schemeClr val="accent3"/>
              </a:solidFill>
            </a:endParaRPr>
          </a:p>
        </p:txBody>
      </p:sp>
      <p:sp>
        <p:nvSpPr>
          <p:cNvPr id="4" name="Inhaltsplatzhalter 2"/>
          <p:cNvSpPr txBox="1">
            <a:spLocks/>
          </p:cNvSpPr>
          <p:nvPr/>
        </p:nvSpPr>
        <p:spPr>
          <a:xfrm>
            <a:off x="3647728" y="1826914"/>
            <a:ext cx="7020272" cy="4276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dirty="0" err="1" smtClean="0"/>
              <a:t>Alles</a:t>
            </a:r>
            <a:r>
              <a:rPr lang="en-US" dirty="0" smtClean="0"/>
              <a:t> </a:t>
            </a:r>
            <a:r>
              <a:rPr lang="en-US" dirty="0" err="1" smtClean="0"/>
              <a:t>innerhalb</a:t>
            </a:r>
            <a:r>
              <a:rPr lang="en-US" dirty="0" smtClean="0"/>
              <a:t> der </a:t>
            </a:r>
            <a:r>
              <a:rPr lang="en-US" dirty="0" err="1" smtClean="0"/>
              <a:t>geschweiften</a:t>
            </a:r>
            <a:r>
              <a:rPr lang="en-US" dirty="0" smtClean="0"/>
              <a:t> setup-</a:t>
            </a:r>
            <a:r>
              <a:rPr lang="en-US" dirty="0" err="1" smtClean="0"/>
              <a:t>Klammern</a:t>
            </a:r>
            <a:r>
              <a:rPr lang="en-US" dirty="0" smtClean="0"/>
              <a:t> </a:t>
            </a:r>
            <a:r>
              <a:rPr lang="en-US" dirty="0" err="1" smtClean="0"/>
              <a:t>wird</a:t>
            </a:r>
            <a:endParaRPr lang="en-US" dirty="0" smtClean="0"/>
          </a:p>
          <a:p>
            <a:pPr marL="0" indent="0">
              <a:buFont typeface="Arial" pitchFamily="34" charset="0"/>
              <a:buNone/>
            </a:pPr>
            <a:r>
              <a:rPr lang="en-US" dirty="0" err="1">
                <a:solidFill>
                  <a:schemeClr val="accent2"/>
                </a:solidFill>
              </a:rPr>
              <a:t>e</a:t>
            </a:r>
            <a:r>
              <a:rPr lang="en-US" dirty="0" err="1" smtClean="0">
                <a:solidFill>
                  <a:schemeClr val="accent2"/>
                </a:solidFill>
              </a:rPr>
              <a:t>inmalig</a:t>
            </a:r>
            <a:r>
              <a:rPr lang="en-US" dirty="0" smtClean="0">
                <a:solidFill>
                  <a:schemeClr val="accent2"/>
                </a:solidFill>
              </a:rPr>
              <a:t> </a:t>
            </a:r>
            <a:r>
              <a:rPr lang="en-US" dirty="0" err="1" smtClean="0"/>
              <a:t>ganz</a:t>
            </a:r>
            <a:r>
              <a:rPr lang="en-US" dirty="0" smtClean="0"/>
              <a:t> am </a:t>
            </a:r>
            <a:r>
              <a:rPr lang="en-US" dirty="0" err="1" smtClean="0"/>
              <a:t>Anfang</a:t>
            </a:r>
            <a:r>
              <a:rPr lang="en-US" dirty="0" smtClean="0"/>
              <a:t> des </a:t>
            </a:r>
            <a:r>
              <a:rPr lang="en-US" dirty="0" err="1" smtClean="0"/>
              <a:t>Programms</a:t>
            </a:r>
            <a:r>
              <a:rPr lang="en-US" dirty="0" smtClean="0"/>
              <a:t> </a:t>
            </a:r>
            <a:r>
              <a:rPr lang="en-US" dirty="0" err="1" smtClean="0"/>
              <a:t>ausgeführt</a:t>
            </a:r>
            <a:r>
              <a:rPr lang="en-US" dirty="0" smtClean="0"/>
              <a:t>.</a:t>
            </a:r>
          </a:p>
          <a:p>
            <a:pPr marL="0" indent="0">
              <a:buFont typeface="Arial" pitchFamily="34" charset="0"/>
              <a:buNone/>
            </a:pPr>
            <a:r>
              <a:rPr lang="en-US" dirty="0" smtClean="0"/>
              <a:t>z. B. </a:t>
            </a:r>
            <a:r>
              <a:rPr lang="en-US" dirty="0" err="1" smtClean="0"/>
              <a:t>Voreinstellungen</a:t>
            </a:r>
            <a:r>
              <a:rPr lang="en-US" dirty="0" smtClean="0"/>
              <a:t> </a:t>
            </a:r>
          </a:p>
          <a:p>
            <a:pPr marL="0" indent="0">
              <a:buFont typeface="Arial" pitchFamily="34" charset="0"/>
              <a:buNone/>
            </a:pPr>
            <a:endParaRPr lang="en-US" dirty="0" smtClean="0"/>
          </a:p>
          <a:p>
            <a:pPr marL="0" indent="0">
              <a:buFont typeface="Arial" pitchFamily="34" charset="0"/>
              <a:buNone/>
            </a:pPr>
            <a:r>
              <a:rPr lang="en-US" dirty="0" err="1" smtClean="0"/>
              <a:t>Alles</a:t>
            </a:r>
            <a:r>
              <a:rPr lang="en-US" dirty="0" smtClean="0"/>
              <a:t> </a:t>
            </a:r>
            <a:r>
              <a:rPr lang="en-US" dirty="0" err="1" smtClean="0"/>
              <a:t>innerhalb</a:t>
            </a:r>
            <a:r>
              <a:rPr lang="en-US" dirty="0" smtClean="0"/>
              <a:t> der </a:t>
            </a:r>
            <a:r>
              <a:rPr lang="en-US" dirty="0" err="1" smtClean="0"/>
              <a:t>geschweiften</a:t>
            </a:r>
            <a:r>
              <a:rPr lang="en-US" dirty="0" smtClean="0"/>
              <a:t> loop-</a:t>
            </a:r>
            <a:r>
              <a:rPr lang="en-US" dirty="0" err="1" smtClean="0"/>
              <a:t>Klammern</a:t>
            </a:r>
            <a:r>
              <a:rPr lang="en-US" dirty="0" smtClean="0"/>
              <a:t> </a:t>
            </a:r>
            <a:r>
              <a:rPr lang="en-US" dirty="0" err="1" smtClean="0"/>
              <a:t>wird</a:t>
            </a:r>
            <a:r>
              <a:rPr lang="en-US" dirty="0" smtClean="0"/>
              <a:t> </a:t>
            </a:r>
            <a:r>
              <a:rPr lang="en-US" dirty="0" err="1" smtClean="0">
                <a:solidFill>
                  <a:schemeClr val="accent3"/>
                </a:solidFill>
              </a:rPr>
              <a:t>unendlich</a:t>
            </a:r>
            <a:r>
              <a:rPr lang="en-US" dirty="0" smtClean="0">
                <a:solidFill>
                  <a:schemeClr val="accent3"/>
                </a:solidFill>
              </a:rPr>
              <a:t> </a:t>
            </a:r>
            <a:r>
              <a:rPr lang="en-US" dirty="0" err="1" smtClean="0"/>
              <a:t>lange</a:t>
            </a:r>
            <a:r>
              <a:rPr lang="en-US" dirty="0" smtClean="0"/>
              <a:t> </a:t>
            </a:r>
            <a:r>
              <a:rPr lang="en-US" dirty="0" err="1" smtClean="0"/>
              <a:t>ausgeführt</a:t>
            </a:r>
            <a:r>
              <a:rPr lang="en-US" dirty="0" smtClean="0"/>
              <a:t>.</a:t>
            </a:r>
          </a:p>
          <a:p>
            <a:pPr marL="0" indent="0">
              <a:buFont typeface="Arial" pitchFamily="34" charset="0"/>
              <a:buNone/>
            </a:pPr>
            <a:r>
              <a:rPr lang="en-US" dirty="0" smtClean="0"/>
              <a:t>z. B. </a:t>
            </a:r>
            <a:r>
              <a:rPr lang="en-US" dirty="0" err="1" smtClean="0"/>
              <a:t>Immer</a:t>
            </a:r>
            <a:r>
              <a:rPr lang="en-US" dirty="0" smtClean="0"/>
              <a:t> </a:t>
            </a:r>
            <a:r>
              <a:rPr lang="en-US" dirty="0" err="1" smtClean="0"/>
              <a:t>einmal</a:t>
            </a:r>
            <a:r>
              <a:rPr lang="en-US" dirty="0" smtClean="0"/>
              <a:t> </a:t>
            </a:r>
            <a:r>
              <a:rPr lang="en-US" dirty="0" err="1" smtClean="0"/>
              <a:t>mehr</a:t>
            </a:r>
            <a:r>
              <a:rPr lang="en-US" dirty="0" smtClean="0"/>
              <a:t> </a:t>
            </a:r>
            <a:r>
              <a:rPr lang="en-US" dirty="0" err="1" smtClean="0"/>
              <a:t>blinken</a:t>
            </a:r>
            <a:r>
              <a:rPr lang="en-US" dirty="0" smtClean="0"/>
              <a:t>.</a:t>
            </a:r>
            <a:endParaRPr lang="de-CH" dirty="0"/>
          </a:p>
        </p:txBody>
      </p:sp>
    </p:spTree>
    <p:extLst>
      <p:ext uri="{BB962C8B-B14F-4D97-AF65-F5344CB8AC3E}">
        <p14:creationId xmlns:p14="http://schemas.microsoft.com/office/powerpoint/2010/main" val="1568212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Anatomie eines C/C++ Funktion</a:t>
            </a:r>
            <a:endParaRPr lang="de-CH" dirty="0"/>
          </a:p>
        </p:txBody>
      </p:sp>
      <p:sp>
        <p:nvSpPr>
          <p:cNvPr id="3" name="Inhaltsplatzhalter 2"/>
          <p:cNvSpPr>
            <a:spLocks noGrp="1"/>
          </p:cNvSpPr>
          <p:nvPr>
            <p:ph idx="1"/>
          </p:nvPr>
        </p:nvSpPr>
        <p:spPr>
          <a:xfrm>
            <a:off x="1524000" y="1828799"/>
            <a:ext cx="4499992" cy="4276725"/>
          </a:xfrm>
        </p:spPr>
        <p:txBody>
          <a:bodyPr>
            <a:normAutofit/>
          </a:bodyPr>
          <a:lstStyle/>
          <a:p>
            <a:pPr marL="0" indent="0">
              <a:buNone/>
            </a:pPr>
            <a:r>
              <a:rPr lang="en-US" dirty="0" err="1" smtClean="0">
                <a:solidFill>
                  <a:schemeClr val="tx1"/>
                </a:solidFill>
              </a:rPr>
              <a:t>Eine</a:t>
            </a:r>
            <a:r>
              <a:rPr lang="en-US" dirty="0" smtClean="0">
                <a:solidFill>
                  <a:schemeClr val="tx1"/>
                </a:solidFill>
              </a:rPr>
              <a:t> C/C++ </a:t>
            </a:r>
            <a:r>
              <a:rPr lang="en-US" dirty="0" err="1" smtClean="0">
                <a:solidFill>
                  <a:schemeClr val="tx1"/>
                </a:solidFill>
              </a:rPr>
              <a:t>Funktion</a:t>
            </a:r>
            <a:r>
              <a:rPr lang="en-US" dirty="0" smtClean="0">
                <a:solidFill>
                  <a:schemeClr val="tx1"/>
                </a:solidFill>
              </a:rPr>
              <a:t> </a:t>
            </a:r>
            <a:r>
              <a:rPr lang="en-US" dirty="0" err="1" smtClean="0">
                <a:solidFill>
                  <a:schemeClr val="tx1"/>
                </a:solidFill>
              </a:rPr>
              <a:t>besteht</a:t>
            </a:r>
            <a:r>
              <a:rPr lang="en-US" dirty="0" smtClean="0">
                <a:solidFill>
                  <a:schemeClr val="tx1"/>
                </a:solidFill>
              </a:rPr>
              <a:t> </a:t>
            </a:r>
            <a:r>
              <a:rPr lang="en-US" dirty="0" err="1" smtClean="0">
                <a:solidFill>
                  <a:schemeClr val="tx1"/>
                </a:solidFill>
              </a:rPr>
              <a:t>aus</a:t>
            </a:r>
            <a:r>
              <a:rPr lang="en-US" dirty="0" smtClean="0">
                <a:solidFill>
                  <a:schemeClr val="tx1"/>
                </a:solidFill>
              </a:rPr>
              <a:t> 6 </a:t>
            </a:r>
            <a:r>
              <a:rPr lang="en-US" dirty="0" err="1" smtClean="0">
                <a:solidFill>
                  <a:schemeClr val="tx1"/>
                </a:solidFill>
              </a:rPr>
              <a:t>Teilen</a:t>
            </a:r>
            <a:endParaRPr lang="en-US" dirty="0" smtClean="0">
              <a:solidFill>
                <a:schemeClr val="tx1"/>
              </a:solidFill>
            </a:endParaRPr>
          </a:p>
          <a:p>
            <a:pPr marL="0" indent="0">
              <a:buNone/>
            </a:pPr>
            <a:endParaRPr lang="en-US" dirty="0">
              <a:solidFill>
                <a:schemeClr val="tx1"/>
              </a:solidFill>
            </a:endParaRPr>
          </a:p>
          <a:p>
            <a:pPr marL="0" indent="0">
              <a:buNone/>
            </a:pPr>
            <a:r>
              <a:rPr lang="en-US" i="1" dirty="0" err="1">
                <a:solidFill>
                  <a:schemeClr val="accent2"/>
                </a:solidFill>
              </a:rPr>
              <a:t>i</a:t>
            </a:r>
            <a:r>
              <a:rPr lang="en-US" i="1" dirty="0" err="1" smtClean="0">
                <a:solidFill>
                  <a:schemeClr val="accent2"/>
                </a:solidFill>
              </a:rPr>
              <a:t>nt</a:t>
            </a:r>
            <a:r>
              <a:rPr lang="en-US" i="1" dirty="0" smtClean="0">
                <a:solidFill>
                  <a:schemeClr val="accent2"/>
                </a:solidFill>
              </a:rPr>
              <a:t> </a:t>
            </a:r>
            <a:r>
              <a:rPr lang="en-US" i="1" dirty="0" err="1" smtClean="0">
                <a:solidFill>
                  <a:schemeClr val="accent3"/>
                </a:solidFill>
              </a:rPr>
              <a:t>integer_addieren</a:t>
            </a:r>
            <a:r>
              <a:rPr lang="en-US" i="1" dirty="0" smtClean="0">
                <a:solidFill>
                  <a:schemeClr val="accent4"/>
                </a:solidFill>
              </a:rPr>
              <a:t>(</a:t>
            </a:r>
            <a:r>
              <a:rPr lang="en-US" i="1" dirty="0" err="1" smtClean="0">
                <a:solidFill>
                  <a:schemeClr val="accent4"/>
                </a:solidFill>
              </a:rPr>
              <a:t>int</a:t>
            </a:r>
            <a:r>
              <a:rPr lang="en-US" i="1" dirty="0" smtClean="0">
                <a:solidFill>
                  <a:schemeClr val="accent4"/>
                </a:solidFill>
              </a:rPr>
              <a:t> x, </a:t>
            </a:r>
            <a:r>
              <a:rPr lang="en-US" i="1" dirty="0" err="1" smtClean="0">
                <a:solidFill>
                  <a:schemeClr val="accent4"/>
                </a:solidFill>
              </a:rPr>
              <a:t>int</a:t>
            </a:r>
            <a:r>
              <a:rPr lang="en-US" i="1" dirty="0" smtClean="0">
                <a:solidFill>
                  <a:schemeClr val="accent4"/>
                </a:solidFill>
              </a:rPr>
              <a:t> y) </a:t>
            </a:r>
            <a:r>
              <a:rPr lang="en-US" i="1" dirty="0" smtClean="0">
                <a:solidFill>
                  <a:schemeClr val="accent5"/>
                </a:solidFill>
              </a:rPr>
              <a:t>{</a:t>
            </a:r>
          </a:p>
          <a:p>
            <a:pPr marL="0" indent="0">
              <a:buNone/>
            </a:pPr>
            <a:r>
              <a:rPr lang="en-US" i="1" dirty="0" smtClean="0">
                <a:solidFill>
                  <a:schemeClr val="tx1"/>
                </a:solidFill>
              </a:rPr>
              <a:t>	</a:t>
            </a:r>
            <a:r>
              <a:rPr lang="en-US" i="1" dirty="0" err="1" smtClean="0">
                <a:solidFill>
                  <a:schemeClr val="accent1"/>
                </a:solidFill>
              </a:rPr>
              <a:t>int</a:t>
            </a:r>
            <a:r>
              <a:rPr lang="en-US" i="1" dirty="0" smtClean="0">
                <a:solidFill>
                  <a:schemeClr val="accent1"/>
                </a:solidFill>
              </a:rPr>
              <a:t> </a:t>
            </a:r>
            <a:r>
              <a:rPr lang="en-US" i="1" dirty="0" err="1" smtClean="0">
                <a:solidFill>
                  <a:schemeClr val="accent1"/>
                </a:solidFill>
              </a:rPr>
              <a:t>resultat</a:t>
            </a:r>
            <a:r>
              <a:rPr lang="en-US" i="1" dirty="0" smtClean="0">
                <a:solidFill>
                  <a:schemeClr val="accent1"/>
                </a:solidFill>
              </a:rPr>
              <a:t>;</a:t>
            </a:r>
          </a:p>
          <a:p>
            <a:pPr marL="0" indent="0">
              <a:buNone/>
            </a:pPr>
            <a:r>
              <a:rPr lang="en-US" i="1" dirty="0" smtClean="0">
                <a:solidFill>
                  <a:schemeClr val="accent1"/>
                </a:solidFill>
              </a:rPr>
              <a:t>	</a:t>
            </a:r>
            <a:r>
              <a:rPr lang="en-US" i="1" dirty="0" err="1" smtClean="0">
                <a:solidFill>
                  <a:schemeClr val="accent1"/>
                </a:solidFill>
              </a:rPr>
              <a:t>resultat</a:t>
            </a:r>
            <a:r>
              <a:rPr lang="en-US" i="1" dirty="0" smtClean="0">
                <a:solidFill>
                  <a:schemeClr val="accent1"/>
                </a:solidFill>
              </a:rPr>
              <a:t> = x + y;</a:t>
            </a:r>
          </a:p>
          <a:p>
            <a:pPr marL="0" indent="0">
              <a:buNone/>
            </a:pPr>
            <a:r>
              <a:rPr lang="en-US" i="1" dirty="0" smtClean="0">
                <a:solidFill>
                  <a:schemeClr val="accent1"/>
                </a:solidFill>
              </a:rPr>
              <a:t>	return </a:t>
            </a:r>
            <a:r>
              <a:rPr lang="en-US" i="1" dirty="0" err="1" smtClean="0">
                <a:solidFill>
                  <a:schemeClr val="accent1"/>
                </a:solidFill>
              </a:rPr>
              <a:t>resultat</a:t>
            </a:r>
            <a:r>
              <a:rPr lang="en-US" i="1" dirty="0" smtClean="0">
                <a:solidFill>
                  <a:schemeClr val="accent1"/>
                </a:solidFill>
              </a:rPr>
              <a:t>;</a:t>
            </a:r>
          </a:p>
          <a:p>
            <a:pPr marL="0" indent="0">
              <a:buNone/>
            </a:pPr>
            <a:r>
              <a:rPr lang="en-US" i="1" dirty="0" smtClean="0">
                <a:solidFill>
                  <a:schemeClr val="accent5"/>
                </a:solidFill>
              </a:rPr>
              <a:t>}</a:t>
            </a:r>
            <a:endParaRPr lang="de-CH" i="1" dirty="0">
              <a:solidFill>
                <a:schemeClr val="accent5"/>
              </a:solidFill>
            </a:endParaRPr>
          </a:p>
        </p:txBody>
      </p:sp>
      <p:sp>
        <p:nvSpPr>
          <p:cNvPr id="4" name="Inhaltsplatzhalter 2"/>
          <p:cNvSpPr txBox="1">
            <a:spLocks/>
          </p:cNvSpPr>
          <p:nvPr/>
        </p:nvSpPr>
        <p:spPr>
          <a:xfrm>
            <a:off x="6121449" y="1813172"/>
            <a:ext cx="5544616" cy="4276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dirty="0" err="1" smtClean="0">
                <a:solidFill>
                  <a:schemeClr val="accent2"/>
                </a:solidFill>
              </a:rPr>
              <a:t>Datentyp</a:t>
            </a:r>
            <a:r>
              <a:rPr lang="en-US" dirty="0" smtClean="0">
                <a:solidFill>
                  <a:schemeClr val="accent2"/>
                </a:solidFill>
              </a:rPr>
              <a:t> (</a:t>
            </a:r>
            <a:r>
              <a:rPr lang="en-US" dirty="0" err="1" smtClean="0">
                <a:solidFill>
                  <a:schemeClr val="accent2"/>
                </a:solidFill>
              </a:rPr>
              <a:t>Ganzzahl</a:t>
            </a:r>
            <a:r>
              <a:rPr lang="en-US" dirty="0" smtClean="0">
                <a:solidFill>
                  <a:schemeClr val="accent2"/>
                </a:solidFill>
              </a:rPr>
              <a:t>, </a:t>
            </a:r>
            <a:r>
              <a:rPr lang="en-US" dirty="0" err="1" smtClean="0">
                <a:solidFill>
                  <a:schemeClr val="accent2"/>
                </a:solidFill>
              </a:rPr>
              <a:t>Dezimalzahl</a:t>
            </a:r>
            <a:r>
              <a:rPr lang="en-US" dirty="0" smtClean="0">
                <a:solidFill>
                  <a:schemeClr val="accent2"/>
                </a:solidFill>
              </a:rPr>
              <a:t>, Text, Boolean)</a:t>
            </a:r>
          </a:p>
          <a:p>
            <a:pPr marL="0" indent="0">
              <a:buFont typeface="Arial" pitchFamily="34" charset="0"/>
              <a:buNone/>
            </a:pPr>
            <a:r>
              <a:rPr lang="en-US" dirty="0" smtClean="0">
                <a:solidFill>
                  <a:schemeClr val="accent3"/>
                </a:solidFill>
              </a:rPr>
              <a:t>Name der </a:t>
            </a:r>
            <a:r>
              <a:rPr lang="en-US" dirty="0" err="1" smtClean="0">
                <a:solidFill>
                  <a:schemeClr val="accent3"/>
                </a:solidFill>
              </a:rPr>
              <a:t>Funktion</a:t>
            </a:r>
            <a:endParaRPr lang="en-US" dirty="0" smtClean="0">
              <a:solidFill>
                <a:schemeClr val="accent3"/>
              </a:solidFill>
            </a:endParaRPr>
          </a:p>
          <a:p>
            <a:pPr marL="0" indent="0">
              <a:buFont typeface="Arial" pitchFamily="34" charset="0"/>
              <a:buNone/>
            </a:pPr>
            <a:r>
              <a:rPr lang="en-US" dirty="0" smtClean="0">
                <a:solidFill>
                  <a:schemeClr val="accent4"/>
                </a:solidFill>
              </a:rPr>
              <a:t>Parameter der </a:t>
            </a:r>
            <a:r>
              <a:rPr lang="en-US" dirty="0" err="1" smtClean="0">
                <a:solidFill>
                  <a:schemeClr val="accent4"/>
                </a:solidFill>
              </a:rPr>
              <a:t>Funktion</a:t>
            </a:r>
            <a:endParaRPr lang="en-US" dirty="0" smtClean="0">
              <a:solidFill>
                <a:schemeClr val="accent4"/>
              </a:solidFill>
            </a:endParaRPr>
          </a:p>
          <a:p>
            <a:pPr marL="0" indent="0">
              <a:buFont typeface="Arial" pitchFamily="34" charset="0"/>
              <a:buNone/>
            </a:pPr>
            <a:r>
              <a:rPr lang="en-US" dirty="0" err="1" smtClean="0">
                <a:solidFill>
                  <a:schemeClr val="accent5"/>
                </a:solidFill>
              </a:rPr>
              <a:t>Öffnende</a:t>
            </a:r>
            <a:r>
              <a:rPr lang="en-US" dirty="0" smtClean="0">
                <a:solidFill>
                  <a:schemeClr val="accent5"/>
                </a:solidFill>
              </a:rPr>
              <a:t> </a:t>
            </a:r>
            <a:r>
              <a:rPr lang="en-US" dirty="0" err="1" smtClean="0">
                <a:solidFill>
                  <a:schemeClr val="accent5"/>
                </a:solidFill>
              </a:rPr>
              <a:t>Klammer</a:t>
            </a:r>
            <a:endParaRPr lang="en-US" dirty="0" smtClean="0">
              <a:solidFill>
                <a:schemeClr val="accent5"/>
              </a:solidFill>
            </a:endParaRPr>
          </a:p>
          <a:p>
            <a:pPr marL="0" indent="0">
              <a:buFont typeface="Arial" pitchFamily="34" charset="0"/>
              <a:buNone/>
            </a:pPr>
            <a:r>
              <a:rPr lang="de-CH" dirty="0" smtClean="0">
                <a:solidFill>
                  <a:schemeClr val="accent1"/>
                </a:solidFill>
              </a:rPr>
              <a:t>Funktionsinhalt mit Bestimmung der Rückgabe</a:t>
            </a:r>
          </a:p>
          <a:p>
            <a:pPr marL="0" indent="0">
              <a:buFont typeface="Arial" pitchFamily="34" charset="0"/>
              <a:buNone/>
            </a:pPr>
            <a:r>
              <a:rPr lang="de-CH" dirty="0" smtClean="0">
                <a:solidFill>
                  <a:schemeClr val="accent5"/>
                </a:solidFill>
              </a:rPr>
              <a:t>Schliessende Klammer</a:t>
            </a:r>
          </a:p>
          <a:p>
            <a:pPr marL="0" indent="0">
              <a:buFont typeface="Arial" pitchFamily="34" charset="0"/>
              <a:buNone/>
            </a:pPr>
            <a:endParaRPr lang="de-CH" dirty="0">
              <a:solidFill>
                <a:schemeClr val="accent5"/>
              </a:solidFill>
            </a:endParaRPr>
          </a:p>
          <a:p>
            <a:pPr marL="0" indent="0">
              <a:buFont typeface="Arial" pitchFamily="34" charset="0"/>
              <a:buNone/>
            </a:pPr>
            <a:r>
              <a:rPr lang="de-CH" b="1" dirty="0" smtClean="0">
                <a:solidFill>
                  <a:schemeClr val="tx1"/>
                </a:solidFill>
              </a:rPr>
              <a:t>Beispiel: </a:t>
            </a:r>
            <a:r>
              <a:rPr lang="de-CH" dirty="0" err="1" smtClean="0">
                <a:solidFill>
                  <a:schemeClr val="tx1"/>
                </a:solidFill>
              </a:rPr>
              <a:t>integer_addieren</a:t>
            </a:r>
            <a:r>
              <a:rPr lang="de-CH" dirty="0" smtClean="0">
                <a:solidFill>
                  <a:schemeClr val="tx1"/>
                </a:solidFill>
              </a:rPr>
              <a:t>(5,3);</a:t>
            </a:r>
            <a:endParaRPr lang="en-US" dirty="0">
              <a:solidFill>
                <a:schemeClr val="tx1"/>
              </a:solidFill>
            </a:endParaRPr>
          </a:p>
        </p:txBody>
      </p:sp>
      <p:sp>
        <p:nvSpPr>
          <p:cNvPr id="10" name="Rechteck 9"/>
          <p:cNvSpPr/>
          <p:nvPr/>
        </p:nvSpPr>
        <p:spPr>
          <a:xfrm>
            <a:off x="1271464" y="2780928"/>
            <a:ext cx="4032448" cy="2520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389598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CH" dirty="0" smtClean="0"/>
              <a:t>Kursmaterial</a:t>
            </a:r>
            <a:endParaRPr lang="de-CH" dirty="0"/>
          </a:p>
        </p:txBody>
      </p:sp>
    </p:spTree>
    <p:extLst>
      <p:ext uri="{BB962C8B-B14F-4D97-AF65-F5344CB8AC3E}">
        <p14:creationId xmlns:p14="http://schemas.microsoft.com/office/powerpoint/2010/main" val="2133745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Der Code zum Blinken</a:t>
            </a:r>
            <a:endParaRPr lang="de-CH" dirty="0"/>
          </a:p>
        </p:txBody>
      </p:sp>
      <p:sp>
        <p:nvSpPr>
          <p:cNvPr id="3" name="Inhaltsplatzhalter 2"/>
          <p:cNvSpPr>
            <a:spLocks noGrp="1"/>
          </p:cNvSpPr>
          <p:nvPr>
            <p:ph idx="1"/>
          </p:nvPr>
        </p:nvSpPr>
        <p:spPr/>
        <p:txBody>
          <a:bodyPr/>
          <a:lstStyle/>
          <a:p>
            <a:r>
              <a:rPr lang="de-CH" dirty="0"/>
              <a:t>Files -&gt; </a:t>
            </a:r>
            <a:r>
              <a:rPr lang="de-CH" dirty="0" err="1"/>
              <a:t>Examples</a:t>
            </a:r>
            <a:r>
              <a:rPr lang="de-CH" dirty="0"/>
              <a:t> -&gt; 01. Basics -&gt; </a:t>
            </a:r>
            <a:r>
              <a:rPr lang="de-CH" dirty="0" smtClean="0"/>
              <a:t>Blink</a:t>
            </a:r>
            <a:endParaRPr lang="de-CH" dirty="0"/>
          </a:p>
          <a:p>
            <a:endParaRPr lang="de-CH" dirty="0"/>
          </a:p>
        </p:txBody>
      </p:sp>
    </p:spTree>
    <p:extLst>
      <p:ext uri="{BB962C8B-B14F-4D97-AF65-F5344CB8AC3E}">
        <p14:creationId xmlns:p14="http://schemas.microsoft.com/office/powerpoint/2010/main" val="3429993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524000" y="692696"/>
            <a:ext cx="9144000" cy="5403304"/>
          </a:xfrm>
        </p:spPr>
        <p:txBody>
          <a:bodyPr>
            <a:normAutofit fontScale="85000" lnSpcReduction="20000"/>
          </a:bodyPr>
          <a:lstStyle/>
          <a:p>
            <a:pPr marL="0" indent="0">
              <a:buNone/>
            </a:pPr>
            <a:r>
              <a:rPr lang="en-US" i="1" dirty="0" smtClean="0"/>
              <a:t>// </a:t>
            </a:r>
            <a:r>
              <a:rPr lang="en-US" i="1" dirty="0"/>
              <a:t>the setup function runs once when you press reset or power the board</a:t>
            </a:r>
          </a:p>
          <a:p>
            <a:pPr marL="0" indent="0">
              <a:buNone/>
            </a:pPr>
            <a:r>
              <a:rPr lang="en-US" i="1" dirty="0">
                <a:solidFill>
                  <a:schemeClr val="accent2"/>
                </a:solidFill>
              </a:rPr>
              <a:t>void setup() {</a:t>
            </a:r>
          </a:p>
          <a:p>
            <a:pPr marL="0" indent="0">
              <a:buNone/>
            </a:pPr>
            <a:r>
              <a:rPr lang="en-US" i="1" dirty="0"/>
              <a:t>  // initialize digital pin 13 as an output.</a:t>
            </a:r>
          </a:p>
          <a:p>
            <a:pPr marL="0" indent="0">
              <a:buNone/>
            </a:pPr>
            <a:r>
              <a:rPr lang="en-US" i="1" dirty="0">
                <a:solidFill>
                  <a:schemeClr val="accent2"/>
                </a:solidFill>
              </a:rPr>
              <a:t>  </a:t>
            </a:r>
            <a:r>
              <a:rPr lang="en-US" i="1" dirty="0" err="1">
                <a:solidFill>
                  <a:schemeClr val="accent2"/>
                </a:solidFill>
              </a:rPr>
              <a:t>pinMode</a:t>
            </a:r>
            <a:r>
              <a:rPr lang="en-US" i="1" dirty="0">
                <a:solidFill>
                  <a:schemeClr val="accent2"/>
                </a:solidFill>
              </a:rPr>
              <a:t>(13, OUTPUT);</a:t>
            </a:r>
          </a:p>
          <a:p>
            <a:pPr marL="0" indent="0">
              <a:buNone/>
            </a:pPr>
            <a:r>
              <a:rPr lang="en-US" i="1" dirty="0">
                <a:solidFill>
                  <a:schemeClr val="accent2"/>
                </a:solidFill>
              </a:rPr>
              <a:t>}</a:t>
            </a:r>
          </a:p>
          <a:p>
            <a:pPr marL="0" indent="0">
              <a:buNone/>
            </a:pPr>
            <a:endParaRPr lang="en-US" i="1" dirty="0"/>
          </a:p>
          <a:p>
            <a:pPr marL="0" indent="0">
              <a:buNone/>
            </a:pPr>
            <a:r>
              <a:rPr lang="en-US" i="1" dirty="0"/>
              <a:t>// the loop function runs over and over again forever</a:t>
            </a:r>
          </a:p>
          <a:p>
            <a:pPr marL="0" indent="0">
              <a:buNone/>
            </a:pPr>
            <a:r>
              <a:rPr lang="en-US" i="1" dirty="0">
                <a:solidFill>
                  <a:schemeClr val="accent2"/>
                </a:solidFill>
              </a:rPr>
              <a:t>void loop() {</a:t>
            </a:r>
          </a:p>
          <a:p>
            <a:pPr marL="0" indent="0">
              <a:buNone/>
            </a:pPr>
            <a:r>
              <a:rPr lang="en-US" i="1" dirty="0">
                <a:solidFill>
                  <a:schemeClr val="accent2"/>
                </a:solidFill>
              </a:rPr>
              <a:t>  </a:t>
            </a:r>
            <a:r>
              <a:rPr lang="en-US" i="1" dirty="0" err="1">
                <a:solidFill>
                  <a:schemeClr val="accent2"/>
                </a:solidFill>
              </a:rPr>
              <a:t>digitalWrite</a:t>
            </a:r>
            <a:r>
              <a:rPr lang="en-US" i="1" dirty="0">
                <a:solidFill>
                  <a:schemeClr val="accent2"/>
                </a:solidFill>
              </a:rPr>
              <a:t>(13, HIGH);   // turn the LED on (HIGH is the voltage level)</a:t>
            </a:r>
          </a:p>
          <a:p>
            <a:pPr marL="0" indent="0">
              <a:buNone/>
            </a:pPr>
            <a:r>
              <a:rPr lang="en-US" i="1" dirty="0">
                <a:solidFill>
                  <a:schemeClr val="accent2"/>
                </a:solidFill>
              </a:rPr>
              <a:t>  delay(1000);              // wait for a second</a:t>
            </a:r>
          </a:p>
          <a:p>
            <a:pPr marL="0" indent="0">
              <a:buNone/>
            </a:pPr>
            <a:r>
              <a:rPr lang="en-US" i="1" dirty="0">
                <a:solidFill>
                  <a:schemeClr val="accent2"/>
                </a:solidFill>
              </a:rPr>
              <a:t>  </a:t>
            </a:r>
            <a:r>
              <a:rPr lang="en-US" i="1" dirty="0" err="1">
                <a:solidFill>
                  <a:schemeClr val="accent2"/>
                </a:solidFill>
              </a:rPr>
              <a:t>digitalWrite</a:t>
            </a:r>
            <a:r>
              <a:rPr lang="en-US" i="1" dirty="0">
                <a:solidFill>
                  <a:schemeClr val="accent2"/>
                </a:solidFill>
              </a:rPr>
              <a:t>(13, LOW);    // turn the LED off by making the voltage LOW</a:t>
            </a:r>
          </a:p>
          <a:p>
            <a:pPr marL="0" indent="0">
              <a:buNone/>
            </a:pPr>
            <a:r>
              <a:rPr lang="en-US" i="1" dirty="0">
                <a:solidFill>
                  <a:schemeClr val="accent2"/>
                </a:solidFill>
              </a:rPr>
              <a:t>  delay(1000);              // wait for a second</a:t>
            </a:r>
          </a:p>
          <a:p>
            <a:pPr marL="0" indent="0">
              <a:buNone/>
            </a:pPr>
            <a:r>
              <a:rPr lang="en-US" i="1" dirty="0">
                <a:solidFill>
                  <a:schemeClr val="accent2"/>
                </a:solidFill>
              </a:rPr>
              <a:t>}</a:t>
            </a:r>
            <a:endParaRPr lang="de-CH" i="1" dirty="0">
              <a:solidFill>
                <a:schemeClr val="accent2"/>
              </a:solidFill>
            </a:endParaRPr>
          </a:p>
        </p:txBody>
      </p:sp>
    </p:spTree>
    <p:extLst>
      <p:ext uri="{BB962C8B-B14F-4D97-AF65-F5344CB8AC3E}">
        <p14:creationId xmlns:p14="http://schemas.microsoft.com/office/powerpoint/2010/main" val="222657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Versuche folgendes:</a:t>
            </a:r>
            <a:endParaRPr lang="de-CH" dirty="0"/>
          </a:p>
        </p:txBody>
      </p:sp>
      <p:sp>
        <p:nvSpPr>
          <p:cNvPr id="3" name="Inhaltsplatzhalter 2"/>
          <p:cNvSpPr>
            <a:spLocks noGrp="1"/>
          </p:cNvSpPr>
          <p:nvPr>
            <p:ph idx="1"/>
          </p:nvPr>
        </p:nvSpPr>
        <p:spPr/>
        <p:txBody>
          <a:bodyPr>
            <a:normAutofit/>
          </a:bodyPr>
          <a:lstStyle/>
          <a:p>
            <a:r>
              <a:rPr lang="de-CH" sz="3200" dirty="0" smtClean="0"/>
              <a:t>Ändere den Code so, dass die LED 5x pro Sekunde blinkt</a:t>
            </a:r>
          </a:p>
          <a:p>
            <a:r>
              <a:rPr lang="de-CH" sz="3200" dirty="0" smtClean="0"/>
              <a:t>Versuche den Morse-Code von «SOS» zu programmieren</a:t>
            </a:r>
          </a:p>
          <a:p>
            <a:r>
              <a:rPr lang="de-CH" sz="3200" dirty="0" smtClean="0"/>
              <a:t>Lass zwei verschiedene LED abwechselnd blinken. </a:t>
            </a:r>
          </a:p>
          <a:p>
            <a:pPr lvl="1"/>
            <a:r>
              <a:rPr lang="de-CH" sz="2800" dirty="0" smtClean="0"/>
              <a:t>Was muss verändert werden wenn verschiedene Farben oder mehrere LED in Serie verwendet werden?</a:t>
            </a:r>
            <a:endParaRPr lang="de-CH" sz="2800" dirty="0"/>
          </a:p>
        </p:txBody>
      </p:sp>
    </p:spTree>
    <p:extLst>
      <p:ext uri="{BB962C8B-B14F-4D97-AF65-F5344CB8AC3E}">
        <p14:creationId xmlns:p14="http://schemas.microsoft.com/office/powerpoint/2010/main" val="1770245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CH" dirty="0" smtClean="0"/>
              <a:t>Lektion 2</a:t>
            </a:r>
            <a:endParaRPr lang="de-CH" dirty="0"/>
          </a:p>
        </p:txBody>
      </p:sp>
      <p:sp>
        <p:nvSpPr>
          <p:cNvPr id="5" name="Untertitel 4"/>
          <p:cNvSpPr>
            <a:spLocks noGrp="1"/>
          </p:cNvSpPr>
          <p:nvPr>
            <p:ph type="subTitle" idx="1"/>
          </p:nvPr>
        </p:nvSpPr>
        <p:spPr/>
        <p:txBody>
          <a:bodyPr/>
          <a:lstStyle/>
          <a:p>
            <a:r>
              <a:rPr lang="de-CH" dirty="0" smtClean="0"/>
              <a:t>«KITT hörst Du mich! Ich brauche Deine Hilfe»</a:t>
            </a:r>
            <a:endParaRPr lang="de-CH" dirty="0"/>
          </a:p>
        </p:txBody>
      </p:sp>
    </p:spTree>
    <p:extLst>
      <p:ext uri="{BB962C8B-B14F-4D97-AF65-F5344CB8AC3E}">
        <p14:creationId xmlns:p14="http://schemas.microsoft.com/office/powerpoint/2010/main" val="1158519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a:p>
        </p:txBody>
      </p:sp>
      <p:pic>
        <p:nvPicPr>
          <p:cNvPr id="10242" name="Picture 2" descr="http://dc466.4shared.com/img/_rVDwTvg/s3/kitt_lights_anima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40942" y="2708921"/>
            <a:ext cx="6383716" cy="247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230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dirty="0"/>
          </a:p>
        </p:txBody>
      </p:sp>
      <p:pic>
        <p:nvPicPr>
          <p:cNvPr id="6" name="Grafik 5"/>
          <p:cNvPicPr>
            <a:picLocks noChangeAspect="1"/>
          </p:cNvPicPr>
          <p:nvPr/>
        </p:nvPicPr>
        <p:blipFill>
          <a:blip r:embed="rId2"/>
          <a:stretch>
            <a:fillRect/>
          </a:stretch>
        </p:blipFill>
        <p:spPr>
          <a:xfrm>
            <a:off x="2423592" y="109030"/>
            <a:ext cx="7344816" cy="6639940"/>
          </a:xfrm>
          <a:prstGeom prst="rect">
            <a:avLst/>
          </a:prstGeom>
        </p:spPr>
      </p:pic>
    </p:spTree>
    <p:extLst>
      <p:ext uri="{BB962C8B-B14F-4D97-AF65-F5344CB8AC3E}">
        <p14:creationId xmlns:p14="http://schemas.microsoft.com/office/powerpoint/2010/main" val="1776567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Code Teil 1</a:t>
            </a:r>
            <a:endParaRPr lang="de-CH" dirty="0"/>
          </a:p>
        </p:txBody>
      </p:sp>
      <p:sp>
        <p:nvSpPr>
          <p:cNvPr id="3" name="Inhaltsplatzhalter 2"/>
          <p:cNvSpPr>
            <a:spLocks noGrp="1"/>
          </p:cNvSpPr>
          <p:nvPr>
            <p:ph idx="1"/>
          </p:nvPr>
        </p:nvSpPr>
        <p:spPr/>
        <p:txBody>
          <a:bodyPr>
            <a:normAutofit/>
          </a:bodyPr>
          <a:lstStyle/>
          <a:p>
            <a:pPr marL="0" indent="0">
              <a:lnSpc>
                <a:spcPct val="120000"/>
              </a:lnSpc>
              <a:spcBef>
                <a:spcPts val="0"/>
              </a:spcBef>
              <a:buNone/>
            </a:pPr>
            <a:r>
              <a:rPr lang="de-CH" dirty="0" err="1"/>
              <a:t>int</a:t>
            </a:r>
            <a:r>
              <a:rPr lang="de-CH" dirty="0"/>
              <a:t> </a:t>
            </a:r>
            <a:r>
              <a:rPr lang="de-CH" dirty="0" err="1"/>
              <a:t>wartezeit</a:t>
            </a:r>
            <a:r>
              <a:rPr lang="de-CH" dirty="0"/>
              <a:t> = 100;</a:t>
            </a:r>
          </a:p>
          <a:p>
            <a:pPr marL="0" indent="0">
              <a:lnSpc>
                <a:spcPct val="120000"/>
              </a:lnSpc>
              <a:spcBef>
                <a:spcPts val="0"/>
              </a:spcBef>
              <a:buNone/>
            </a:pPr>
            <a:endParaRPr lang="de-CH" dirty="0"/>
          </a:p>
          <a:p>
            <a:pPr marL="0" indent="0">
              <a:lnSpc>
                <a:spcPct val="120000"/>
              </a:lnSpc>
              <a:spcBef>
                <a:spcPts val="0"/>
              </a:spcBef>
              <a:buNone/>
            </a:pPr>
            <a:r>
              <a:rPr lang="de-CH" dirty="0" err="1"/>
              <a:t>void</a:t>
            </a:r>
            <a:r>
              <a:rPr lang="de-CH" dirty="0"/>
              <a:t> </a:t>
            </a:r>
            <a:r>
              <a:rPr lang="de-CH" dirty="0" err="1"/>
              <a:t>setup</a:t>
            </a:r>
            <a:r>
              <a:rPr lang="de-CH" dirty="0"/>
              <a:t>() {</a:t>
            </a:r>
          </a:p>
          <a:p>
            <a:pPr marL="0" indent="0">
              <a:lnSpc>
                <a:spcPct val="120000"/>
              </a:lnSpc>
              <a:spcBef>
                <a:spcPts val="0"/>
              </a:spcBef>
              <a:buNone/>
            </a:pPr>
            <a:r>
              <a:rPr lang="de-CH" dirty="0"/>
              <a:t>  </a:t>
            </a:r>
            <a:r>
              <a:rPr lang="de-CH" dirty="0" err="1"/>
              <a:t>pinMode</a:t>
            </a:r>
            <a:r>
              <a:rPr lang="de-CH" dirty="0"/>
              <a:t>(3, OUTPUT);</a:t>
            </a:r>
          </a:p>
          <a:p>
            <a:pPr marL="0" indent="0">
              <a:lnSpc>
                <a:spcPct val="120000"/>
              </a:lnSpc>
              <a:spcBef>
                <a:spcPts val="0"/>
              </a:spcBef>
              <a:buNone/>
            </a:pPr>
            <a:r>
              <a:rPr lang="de-CH" dirty="0"/>
              <a:t>  </a:t>
            </a:r>
            <a:r>
              <a:rPr lang="de-CH" dirty="0" err="1"/>
              <a:t>pinMode</a:t>
            </a:r>
            <a:r>
              <a:rPr lang="de-CH" dirty="0"/>
              <a:t>(5, OUTPUT);</a:t>
            </a:r>
          </a:p>
          <a:p>
            <a:pPr marL="0" indent="0">
              <a:lnSpc>
                <a:spcPct val="120000"/>
              </a:lnSpc>
              <a:spcBef>
                <a:spcPts val="0"/>
              </a:spcBef>
              <a:buNone/>
            </a:pPr>
            <a:r>
              <a:rPr lang="de-CH" dirty="0"/>
              <a:t>  </a:t>
            </a:r>
            <a:r>
              <a:rPr lang="de-CH" dirty="0" err="1"/>
              <a:t>pinMode</a:t>
            </a:r>
            <a:r>
              <a:rPr lang="de-CH" dirty="0"/>
              <a:t>(6, OUTPUT);</a:t>
            </a:r>
          </a:p>
          <a:p>
            <a:pPr marL="0" indent="0">
              <a:lnSpc>
                <a:spcPct val="120000"/>
              </a:lnSpc>
              <a:spcBef>
                <a:spcPts val="0"/>
              </a:spcBef>
              <a:buNone/>
            </a:pPr>
            <a:r>
              <a:rPr lang="de-CH" dirty="0"/>
              <a:t>  </a:t>
            </a:r>
            <a:r>
              <a:rPr lang="de-CH" dirty="0" err="1"/>
              <a:t>pinMode</a:t>
            </a:r>
            <a:r>
              <a:rPr lang="de-CH" dirty="0"/>
              <a:t>(10, OUTPUT);</a:t>
            </a:r>
          </a:p>
          <a:p>
            <a:pPr marL="0" indent="0">
              <a:lnSpc>
                <a:spcPct val="120000"/>
              </a:lnSpc>
              <a:spcBef>
                <a:spcPts val="0"/>
              </a:spcBef>
              <a:buNone/>
            </a:pPr>
            <a:r>
              <a:rPr lang="de-CH" dirty="0"/>
              <a:t>  </a:t>
            </a:r>
            <a:r>
              <a:rPr lang="de-CH" dirty="0" err="1"/>
              <a:t>pinMode</a:t>
            </a:r>
            <a:r>
              <a:rPr lang="de-CH" dirty="0"/>
              <a:t>(11, OUTPUT</a:t>
            </a:r>
            <a:r>
              <a:rPr lang="de-CH" dirty="0" smtClean="0"/>
              <a:t>);</a:t>
            </a:r>
            <a:endParaRPr lang="de-CH" dirty="0"/>
          </a:p>
          <a:p>
            <a:pPr marL="0" indent="0">
              <a:lnSpc>
                <a:spcPct val="120000"/>
              </a:lnSpc>
              <a:spcBef>
                <a:spcPts val="0"/>
              </a:spcBef>
              <a:buNone/>
            </a:pPr>
            <a:r>
              <a:rPr lang="de-CH" dirty="0" smtClean="0"/>
              <a:t>}</a:t>
            </a:r>
            <a:endParaRPr lang="de-CH" dirty="0"/>
          </a:p>
        </p:txBody>
      </p:sp>
    </p:spTree>
    <p:extLst>
      <p:ext uri="{BB962C8B-B14F-4D97-AF65-F5344CB8AC3E}">
        <p14:creationId xmlns:p14="http://schemas.microsoft.com/office/powerpoint/2010/main" val="2822270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Code Teil 2</a:t>
            </a:r>
            <a:endParaRPr lang="de-CH" dirty="0"/>
          </a:p>
        </p:txBody>
      </p:sp>
      <p:sp>
        <p:nvSpPr>
          <p:cNvPr id="3" name="Inhaltsplatzhalter 2"/>
          <p:cNvSpPr>
            <a:spLocks noGrp="1"/>
          </p:cNvSpPr>
          <p:nvPr>
            <p:ph idx="1"/>
          </p:nvPr>
        </p:nvSpPr>
        <p:spPr/>
        <p:txBody>
          <a:bodyPr>
            <a:normAutofit lnSpcReduction="10000"/>
          </a:bodyPr>
          <a:lstStyle/>
          <a:p>
            <a:pPr marL="0" indent="0">
              <a:lnSpc>
                <a:spcPct val="120000"/>
              </a:lnSpc>
              <a:spcBef>
                <a:spcPts val="0"/>
              </a:spcBef>
              <a:buNone/>
            </a:pPr>
            <a:r>
              <a:rPr lang="de-CH" dirty="0" err="1"/>
              <a:t>void</a:t>
            </a:r>
            <a:r>
              <a:rPr lang="de-CH" dirty="0"/>
              <a:t> </a:t>
            </a:r>
            <a:r>
              <a:rPr lang="de-CH" dirty="0" err="1"/>
              <a:t>loop</a:t>
            </a:r>
            <a:r>
              <a:rPr lang="de-CH" dirty="0"/>
              <a:t>() {</a:t>
            </a:r>
          </a:p>
          <a:p>
            <a:pPr marL="0" indent="0">
              <a:lnSpc>
                <a:spcPct val="120000"/>
              </a:lnSpc>
              <a:spcBef>
                <a:spcPts val="0"/>
              </a:spcBef>
              <a:buNone/>
            </a:pPr>
            <a:r>
              <a:rPr lang="de-CH" dirty="0"/>
              <a:t> </a:t>
            </a:r>
            <a:r>
              <a:rPr lang="de-CH" dirty="0" err="1"/>
              <a:t>digitalWrite</a:t>
            </a:r>
            <a:r>
              <a:rPr lang="de-CH" dirty="0"/>
              <a:t>(11, HIGH); // Den Pin 11 auf 5V = HIGH setzen</a:t>
            </a:r>
          </a:p>
          <a:p>
            <a:pPr marL="0" indent="0">
              <a:lnSpc>
                <a:spcPct val="120000"/>
              </a:lnSpc>
              <a:spcBef>
                <a:spcPts val="0"/>
              </a:spcBef>
              <a:buNone/>
            </a:pPr>
            <a:r>
              <a:rPr lang="de-CH" dirty="0"/>
              <a:t>  </a:t>
            </a:r>
            <a:r>
              <a:rPr lang="de-CH" dirty="0" err="1"/>
              <a:t>delay</a:t>
            </a:r>
            <a:r>
              <a:rPr lang="de-CH" dirty="0"/>
              <a:t>(</a:t>
            </a:r>
            <a:r>
              <a:rPr lang="de-CH" dirty="0" err="1"/>
              <a:t>wartezeit</a:t>
            </a:r>
            <a:r>
              <a:rPr lang="de-CH" dirty="0"/>
              <a:t>);  </a:t>
            </a:r>
          </a:p>
          <a:p>
            <a:pPr marL="0" indent="0">
              <a:lnSpc>
                <a:spcPct val="120000"/>
              </a:lnSpc>
              <a:spcBef>
                <a:spcPts val="0"/>
              </a:spcBef>
              <a:buNone/>
            </a:pPr>
            <a:r>
              <a:rPr lang="de-CH" dirty="0"/>
              <a:t>  </a:t>
            </a:r>
            <a:r>
              <a:rPr lang="de-CH" dirty="0" err="1"/>
              <a:t>digitalWrite</a:t>
            </a:r>
            <a:r>
              <a:rPr lang="de-CH" dirty="0"/>
              <a:t>(10, HIGH); // Den Pin 10 auf 5V = HIGH setzen</a:t>
            </a:r>
          </a:p>
          <a:p>
            <a:pPr marL="0" indent="0">
              <a:lnSpc>
                <a:spcPct val="120000"/>
              </a:lnSpc>
              <a:spcBef>
                <a:spcPts val="0"/>
              </a:spcBef>
              <a:buNone/>
            </a:pPr>
            <a:r>
              <a:rPr lang="de-CH" dirty="0"/>
              <a:t>  </a:t>
            </a:r>
            <a:r>
              <a:rPr lang="de-CH" dirty="0" err="1"/>
              <a:t>delay</a:t>
            </a:r>
            <a:r>
              <a:rPr lang="de-CH" dirty="0"/>
              <a:t>(</a:t>
            </a:r>
            <a:r>
              <a:rPr lang="de-CH" dirty="0" err="1"/>
              <a:t>wartezeit</a:t>
            </a:r>
            <a:r>
              <a:rPr lang="de-CH" dirty="0"/>
              <a:t>);    </a:t>
            </a:r>
          </a:p>
          <a:p>
            <a:pPr marL="0" indent="0">
              <a:lnSpc>
                <a:spcPct val="120000"/>
              </a:lnSpc>
              <a:spcBef>
                <a:spcPts val="0"/>
              </a:spcBef>
              <a:buNone/>
            </a:pPr>
            <a:r>
              <a:rPr lang="de-CH" dirty="0"/>
              <a:t>  </a:t>
            </a:r>
            <a:r>
              <a:rPr lang="de-CH" dirty="0" err="1"/>
              <a:t>digitalWrite</a:t>
            </a:r>
            <a:r>
              <a:rPr lang="de-CH" dirty="0"/>
              <a:t>(11, LOW);  // Den Pin 11 auf 0V = LOW setzen</a:t>
            </a:r>
          </a:p>
          <a:p>
            <a:pPr marL="0" indent="0">
              <a:lnSpc>
                <a:spcPct val="120000"/>
              </a:lnSpc>
              <a:spcBef>
                <a:spcPts val="0"/>
              </a:spcBef>
              <a:buNone/>
            </a:pPr>
            <a:r>
              <a:rPr lang="de-CH" dirty="0"/>
              <a:t>  </a:t>
            </a:r>
            <a:r>
              <a:rPr lang="de-CH" dirty="0" err="1"/>
              <a:t>digitalWrite</a:t>
            </a:r>
            <a:r>
              <a:rPr lang="de-CH" dirty="0"/>
              <a:t>(6, HIGH);  // Den Pin 6 auf 5V = HIGH setzen</a:t>
            </a:r>
          </a:p>
          <a:p>
            <a:pPr marL="0" indent="0">
              <a:lnSpc>
                <a:spcPct val="120000"/>
              </a:lnSpc>
              <a:spcBef>
                <a:spcPts val="0"/>
              </a:spcBef>
              <a:buNone/>
            </a:pPr>
            <a:r>
              <a:rPr lang="de-CH" dirty="0"/>
              <a:t>  </a:t>
            </a:r>
            <a:r>
              <a:rPr lang="de-CH" dirty="0" err="1"/>
              <a:t>delay</a:t>
            </a:r>
            <a:r>
              <a:rPr lang="de-CH" dirty="0"/>
              <a:t>(</a:t>
            </a:r>
            <a:r>
              <a:rPr lang="de-CH" dirty="0" err="1"/>
              <a:t>wartezeit</a:t>
            </a:r>
            <a:r>
              <a:rPr lang="de-CH" dirty="0"/>
              <a:t>);     </a:t>
            </a:r>
          </a:p>
          <a:p>
            <a:pPr marL="0" indent="0">
              <a:lnSpc>
                <a:spcPct val="120000"/>
              </a:lnSpc>
              <a:spcBef>
                <a:spcPts val="0"/>
              </a:spcBef>
              <a:buNone/>
            </a:pPr>
            <a:r>
              <a:rPr lang="de-CH" dirty="0"/>
              <a:t>  </a:t>
            </a:r>
            <a:r>
              <a:rPr lang="de-CH" dirty="0" err="1"/>
              <a:t>digitalWrite</a:t>
            </a:r>
            <a:r>
              <a:rPr lang="de-CH" dirty="0"/>
              <a:t>(10, LOW);  // Den Pin 10 auf 0V = LOW setzen</a:t>
            </a:r>
          </a:p>
          <a:p>
            <a:pPr marL="0" indent="0">
              <a:lnSpc>
                <a:spcPct val="120000"/>
              </a:lnSpc>
              <a:spcBef>
                <a:spcPts val="0"/>
              </a:spcBef>
              <a:buNone/>
            </a:pPr>
            <a:r>
              <a:rPr lang="de-CH" dirty="0"/>
              <a:t>  </a:t>
            </a:r>
            <a:r>
              <a:rPr lang="de-CH" dirty="0" err="1"/>
              <a:t>digitalWrite</a:t>
            </a:r>
            <a:r>
              <a:rPr lang="de-CH" dirty="0"/>
              <a:t>(5, HIGH);  // Den Pin 5 auf 5V = HIGH setzen</a:t>
            </a:r>
          </a:p>
          <a:p>
            <a:pPr marL="0" indent="0">
              <a:lnSpc>
                <a:spcPct val="120000"/>
              </a:lnSpc>
              <a:spcBef>
                <a:spcPts val="0"/>
              </a:spcBef>
              <a:buNone/>
            </a:pPr>
            <a:r>
              <a:rPr lang="de-CH" dirty="0"/>
              <a:t>  </a:t>
            </a:r>
            <a:r>
              <a:rPr lang="de-CH" dirty="0" err="1"/>
              <a:t>delay</a:t>
            </a:r>
            <a:r>
              <a:rPr lang="de-CH" dirty="0"/>
              <a:t>(</a:t>
            </a:r>
            <a:r>
              <a:rPr lang="de-CH" dirty="0" err="1"/>
              <a:t>wartezeit</a:t>
            </a:r>
            <a:r>
              <a:rPr lang="de-CH" dirty="0"/>
              <a:t>); …</a:t>
            </a:r>
          </a:p>
          <a:p>
            <a:pPr marL="0" indent="0">
              <a:lnSpc>
                <a:spcPct val="120000"/>
              </a:lnSpc>
              <a:spcBef>
                <a:spcPts val="0"/>
              </a:spcBef>
              <a:buNone/>
            </a:pPr>
            <a:r>
              <a:rPr lang="de-CH" dirty="0"/>
              <a:t>}</a:t>
            </a:r>
          </a:p>
        </p:txBody>
      </p:sp>
    </p:spTree>
    <p:extLst>
      <p:ext uri="{BB962C8B-B14F-4D97-AF65-F5344CB8AC3E}">
        <p14:creationId xmlns:p14="http://schemas.microsoft.com/office/powerpoint/2010/main" val="897957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CH" dirty="0" smtClean="0"/>
              <a:t>Lektion 3</a:t>
            </a:r>
            <a:endParaRPr lang="de-CH" dirty="0"/>
          </a:p>
        </p:txBody>
      </p:sp>
      <p:sp>
        <p:nvSpPr>
          <p:cNvPr id="3" name="Untertitel 2"/>
          <p:cNvSpPr>
            <a:spLocks noGrp="1"/>
          </p:cNvSpPr>
          <p:nvPr>
            <p:ph type="subTitle" idx="1"/>
          </p:nvPr>
        </p:nvSpPr>
        <p:spPr/>
        <p:txBody>
          <a:bodyPr/>
          <a:lstStyle/>
          <a:p>
            <a:r>
              <a:rPr lang="de-CH" dirty="0" smtClean="0"/>
              <a:t>Ein Potentiometer auslesen</a:t>
            </a:r>
            <a:endParaRPr lang="de-CH" dirty="0"/>
          </a:p>
        </p:txBody>
      </p:sp>
    </p:spTree>
    <p:extLst>
      <p:ext uri="{BB962C8B-B14F-4D97-AF65-F5344CB8AC3E}">
        <p14:creationId xmlns:p14="http://schemas.microsoft.com/office/powerpoint/2010/main" val="4021098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dirty="0"/>
          </a:p>
        </p:txBody>
      </p:sp>
      <p:sp>
        <p:nvSpPr>
          <p:cNvPr id="3" name="Inhaltsplatzhalter 2"/>
          <p:cNvSpPr>
            <a:spLocks noGrp="1"/>
          </p:cNvSpPr>
          <p:nvPr>
            <p:ph idx="1"/>
          </p:nvPr>
        </p:nvSpPr>
        <p:spPr/>
        <p:txBody>
          <a:bodyPr/>
          <a:lstStyle/>
          <a:p>
            <a:endParaRPr lang="de-CH"/>
          </a:p>
        </p:txBody>
      </p:sp>
      <p:pic>
        <p:nvPicPr>
          <p:cNvPr id="5" name="Grafik 4"/>
          <p:cNvPicPr>
            <a:picLocks noChangeAspect="1"/>
          </p:cNvPicPr>
          <p:nvPr/>
        </p:nvPicPr>
        <p:blipFill>
          <a:blip r:embed="rId2"/>
          <a:stretch>
            <a:fillRect/>
          </a:stretch>
        </p:blipFill>
        <p:spPr>
          <a:xfrm>
            <a:off x="673036" y="260648"/>
            <a:ext cx="10845928" cy="6336704"/>
          </a:xfrm>
          <a:prstGeom prst="rect">
            <a:avLst/>
          </a:prstGeom>
        </p:spPr>
      </p:pic>
    </p:spTree>
    <p:extLst>
      <p:ext uri="{BB962C8B-B14F-4D97-AF65-F5344CB8AC3E}">
        <p14:creationId xmlns:p14="http://schemas.microsoft.com/office/powerpoint/2010/main" val="4133871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Arduino</a:t>
            </a:r>
            <a:r>
              <a:rPr lang="de-CH" dirty="0" smtClean="0"/>
              <a:t> </a:t>
            </a:r>
            <a:r>
              <a:rPr lang="de-CH" dirty="0" err="1" smtClean="0"/>
              <a:t>Starterkit</a:t>
            </a:r>
            <a:endParaRPr lang="de-CH" dirty="0"/>
          </a:p>
        </p:txBody>
      </p:sp>
      <p:pic>
        <p:nvPicPr>
          <p:cNvPr id="4" name="Inhaltsplatzhalt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63552" y="1694148"/>
            <a:ext cx="8064896" cy="4536504"/>
          </a:xfrm>
        </p:spPr>
      </p:pic>
    </p:spTree>
    <p:extLst>
      <p:ext uri="{BB962C8B-B14F-4D97-AF65-F5344CB8AC3E}">
        <p14:creationId xmlns:p14="http://schemas.microsoft.com/office/powerpoint/2010/main" val="2309603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Potentiometer</a:t>
            </a:r>
            <a:endParaRPr lang="de-CH" dirty="0"/>
          </a:p>
        </p:txBody>
      </p:sp>
      <p:sp>
        <p:nvSpPr>
          <p:cNvPr id="3" name="Inhaltsplatzhalter 2"/>
          <p:cNvSpPr>
            <a:spLocks noGrp="1"/>
          </p:cNvSpPr>
          <p:nvPr>
            <p:ph idx="1"/>
          </p:nvPr>
        </p:nvSpPr>
        <p:spPr/>
        <p:txBody>
          <a:bodyPr/>
          <a:lstStyle/>
          <a:p>
            <a:endParaRPr lang="de-CH" dirty="0"/>
          </a:p>
        </p:txBody>
      </p:sp>
      <p:pic>
        <p:nvPicPr>
          <p:cNvPr id="11266" name="Picture 2" descr="http://sub.allaboutcircuits.com/images/051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954" y="1828801"/>
            <a:ext cx="7360092" cy="426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620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ADC = Analog-Digital-Wandler</a:t>
            </a:r>
            <a:endParaRPr lang="de-CH" dirty="0"/>
          </a:p>
        </p:txBody>
      </p:sp>
      <p:pic>
        <p:nvPicPr>
          <p:cNvPr id="12290" name="Picture 2" descr="http://www.ibiblio.org/kuphaldt/electricCircuits/Digital/0425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9524" y="2420888"/>
            <a:ext cx="6112952" cy="3398707"/>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1524000" y="1600200"/>
            <a:ext cx="3154069" cy="369332"/>
          </a:xfrm>
          <a:prstGeom prst="rect">
            <a:avLst/>
          </a:prstGeom>
          <a:noFill/>
        </p:spPr>
        <p:txBody>
          <a:bodyPr wrap="none" rtlCol="0">
            <a:spAutoFit/>
          </a:bodyPr>
          <a:lstStyle/>
          <a:p>
            <a:r>
              <a:rPr lang="de-CH" dirty="0" smtClean="0"/>
              <a:t>10bit ADC -&gt; 1024 Abstufungen</a:t>
            </a:r>
            <a:endParaRPr lang="de-CH" dirty="0"/>
          </a:p>
        </p:txBody>
      </p:sp>
    </p:spTree>
    <p:extLst>
      <p:ext uri="{BB962C8B-B14F-4D97-AF65-F5344CB8AC3E}">
        <p14:creationId xmlns:p14="http://schemas.microsoft.com/office/powerpoint/2010/main" val="874983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a:p>
        </p:txBody>
      </p:sp>
      <p:pic>
        <p:nvPicPr>
          <p:cNvPr id="13314" name="Picture 2" descr="http://www.nutaq.com/sites/default/files/images/blog-images/Two-stage%20process%20conversion%20of%20the%20voltage%20generated%20by%20the%20sensor%20to%20its%20digital%20equivalent%20performed%20by%20the%20AD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380" y="457200"/>
            <a:ext cx="7637240" cy="562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8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Code</a:t>
            </a:r>
            <a:endParaRPr lang="de-CH" dirty="0"/>
          </a:p>
        </p:txBody>
      </p:sp>
      <p:sp>
        <p:nvSpPr>
          <p:cNvPr id="3" name="Inhaltsplatzhalter 2"/>
          <p:cNvSpPr>
            <a:spLocks noGrp="1"/>
          </p:cNvSpPr>
          <p:nvPr>
            <p:ph idx="1"/>
          </p:nvPr>
        </p:nvSpPr>
        <p:spPr/>
        <p:txBody>
          <a:bodyPr>
            <a:normAutofit fontScale="92500" lnSpcReduction="10000"/>
          </a:bodyPr>
          <a:lstStyle/>
          <a:p>
            <a:pPr marL="0" indent="0">
              <a:spcBef>
                <a:spcPts val="0"/>
              </a:spcBef>
              <a:buNone/>
            </a:pPr>
            <a:r>
              <a:rPr lang="de-CH" dirty="0">
                <a:solidFill>
                  <a:schemeClr val="accent2"/>
                </a:solidFill>
              </a:rPr>
              <a:t>Files -&gt; </a:t>
            </a:r>
            <a:r>
              <a:rPr lang="de-CH" dirty="0" err="1">
                <a:solidFill>
                  <a:schemeClr val="accent2"/>
                </a:solidFill>
              </a:rPr>
              <a:t>Examples</a:t>
            </a:r>
            <a:r>
              <a:rPr lang="de-CH" dirty="0">
                <a:solidFill>
                  <a:schemeClr val="accent2"/>
                </a:solidFill>
              </a:rPr>
              <a:t> -&gt; </a:t>
            </a:r>
            <a:r>
              <a:rPr lang="de-CH" dirty="0" smtClean="0">
                <a:solidFill>
                  <a:schemeClr val="accent2"/>
                </a:solidFill>
              </a:rPr>
              <a:t>03. Analog -&gt; </a:t>
            </a:r>
            <a:r>
              <a:rPr lang="de-CH" dirty="0" err="1" smtClean="0">
                <a:solidFill>
                  <a:schemeClr val="accent2"/>
                </a:solidFill>
              </a:rPr>
              <a:t>AnalogInput</a:t>
            </a:r>
            <a:endParaRPr lang="de-CH" dirty="0">
              <a:solidFill>
                <a:schemeClr val="accent2"/>
              </a:solidFill>
            </a:endParaRPr>
          </a:p>
          <a:p>
            <a:pPr marL="0" indent="0">
              <a:spcBef>
                <a:spcPts val="0"/>
              </a:spcBef>
              <a:buNone/>
            </a:pPr>
            <a:endParaRPr lang="de-CH" dirty="0"/>
          </a:p>
          <a:p>
            <a:pPr marL="0" indent="0">
              <a:spcBef>
                <a:spcPts val="0"/>
              </a:spcBef>
              <a:buNone/>
            </a:pPr>
            <a:r>
              <a:rPr lang="de-CH" dirty="0" err="1"/>
              <a:t>int</a:t>
            </a:r>
            <a:r>
              <a:rPr lang="de-CH" dirty="0"/>
              <a:t> </a:t>
            </a:r>
            <a:r>
              <a:rPr lang="de-CH" dirty="0" err="1"/>
              <a:t>sensorPin</a:t>
            </a:r>
            <a:r>
              <a:rPr lang="de-CH" dirty="0"/>
              <a:t> = A0; </a:t>
            </a:r>
            <a:endParaRPr lang="de-CH" dirty="0" smtClean="0"/>
          </a:p>
          <a:p>
            <a:pPr marL="0" indent="0">
              <a:spcBef>
                <a:spcPts val="0"/>
              </a:spcBef>
              <a:buNone/>
            </a:pPr>
            <a:r>
              <a:rPr lang="de-CH" dirty="0" err="1" smtClean="0"/>
              <a:t>int</a:t>
            </a:r>
            <a:r>
              <a:rPr lang="de-CH" dirty="0" smtClean="0"/>
              <a:t> </a:t>
            </a:r>
            <a:r>
              <a:rPr lang="de-CH" dirty="0" err="1"/>
              <a:t>ledPin</a:t>
            </a:r>
            <a:r>
              <a:rPr lang="de-CH" dirty="0"/>
              <a:t> = 13</a:t>
            </a:r>
            <a:r>
              <a:rPr lang="de-CH" dirty="0" smtClean="0"/>
              <a:t>;</a:t>
            </a:r>
          </a:p>
          <a:p>
            <a:pPr marL="0" indent="0">
              <a:spcBef>
                <a:spcPts val="0"/>
              </a:spcBef>
              <a:buNone/>
            </a:pPr>
            <a:r>
              <a:rPr lang="de-CH" dirty="0" err="1" smtClean="0"/>
              <a:t>int</a:t>
            </a:r>
            <a:r>
              <a:rPr lang="de-CH" dirty="0" smtClean="0"/>
              <a:t> </a:t>
            </a:r>
            <a:r>
              <a:rPr lang="de-CH" dirty="0" err="1"/>
              <a:t>sensorValue</a:t>
            </a:r>
            <a:r>
              <a:rPr lang="de-CH" dirty="0"/>
              <a:t> = 0</a:t>
            </a:r>
            <a:r>
              <a:rPr lang="de-CH" dirty="0" smtClean="0"/>
              <a:t>;</a:t>
            </a:r>
          </a:p>
          <a:p>
            <a:pPr marL="0" indent="0">
              <a:spcBef>
                <a:spcPts val="0"/>
              </a:spcBef>
              <a:buNone/>
            </a:pPr>
            <a:endParaRPr lang="de-CH" dirty="0"/>
          </a:p>
          <a:p>
            <a:pPr marL="0" indent="0">
              <a:spcBef>
                <a:spcPts val="0"/>
              </a:spcBef>
              <a:buNone/>
            </a:pPr>
            <a:r>
              <a:rPr lang="de-CH" dirty="0" err="1" smtClean="0"/>
              <a:t>void</a:t>
            </a:r>
            <a:r>
              <a:rPr lang="de-CH" dirty="0" smtClean="0"/>
              <a:t> </a:t>
            </a:r>
            <a:r>
              <a:rPr lang="de-CH" dirty="0" err="1"/>
              <a:t>setup</a:t>
            </a:r>
            <a:r>
              <a:rPr lang="de-CH" dirty="0"/>
              <a:t>() {</a:t>
            </a:r>
          </a:p>
          <a:p>
            <a:pPr marL="0" indent="0">
              <a:spcBef>
                <a:spcPts val="0"/>
              </a:spcBef>
              <a:buNone/>
            </a:pPr>
            <a:r>
              <a:rPr lang="de-CH" dirty="0"/>
              <a:t>  </a:t>
            </a:r>
            <a:r>
              <a:rPr lang="de-CH" dirty="0" err="1"/>
              <a:t>pinMode</a:t>
            </a:r>
            <a:r>
              <a:rPr lang="de-CH" dirty="0"/>
              <a:t>(</a:t>
            </a:r>
            <a:r>
              <a:rPr lang="de-CH" dirty="0" err="1"/>
              <a:t>ledPin</a:t>
            </a:r>
            <a:r>
              <a:rPr lang="de-CH" dirty="0"/>
              <a:t>, OUTPUT</a:t>
            </a:r>
            <a:r>
              <a:rPr lang="de-CH" dirty="0" smtClean="0"/>
              <a:t>);</a:t>
            </a:r>
            <a:endParaRPr lang="de-CH" dirty="0"/>
          </a:p>
          <a:p>
            <a:pPr marL="0" indent="0">
              <a:spcBef>
                <a:spcPts val="0"/>
              </a:spcBef>
              <a:buNone/>
            </a:pPr>
            <a:r>
              <a:rPr lang="de-CH" dirty="0"/>
              <a:t>}</a:t>
            </a:r>
          </a:p>
          <a:p>
            <a:pPr marL="0" indent="0">
              <a:spcBef>
                <a:spcPts val="0"/>
              </a:spcBef>
              <a:buNone/>
            </a:pPr>
            <a:endParaRPr lang="de-CH" dirty="0"/>
          </a:p>
          <a:p>
            <a:pPr marL="0" indent="0">
              <a:spcBef>
                <a:spcPts val="0"/>
              </a:spcBef>
              <a:buNone/>
            </a:pPr>
            <a:r>
              <a:rPr lang="de-CH" dirty="0" err="1" smtClean="0"/>
              <a:t>void</a:t>
            </a:r>
            <a:r>
              <a:rPr lang="de-CH" dirty="0" smtClean="0"/>
              <a:t> </a:t>
            </a:r>
            <a:r>
              <a:rPr lang="de-CH" dirty="0" err="1"/>
              <a:t>loop</a:t>
            </a:r>
            <a:r>
              <a:rPr lang="de-CH" dirty="0"/>
              <a:t>() {</a:t>
            </a:r>
          </a:p>
          <a:p>
            <a:pPr marL="0" indent="0">
              <a:spcBef>
                <a:spcPts val="0"/>
              </a:spcBef>
              <a:buNone/>
            </a:pPr>
            <a:r>
              <a:rPr lang="de-CH" dirty="0"/>
              <a:t>  </a:t>
            </a:r>
            <a:r>
              <a:rPr lang="de-CH" dirty="0" err="1"/>
              <a:t>sensorValue</a:t>
            </a:r>
            <a:r>
              <a:rPr lang="de-CH" dirty="0"/>
              <a:t> = </a:t>
            </a:r>
            <a:r>
              <a:rPr lang="de-CH" dirty="0" err="1"/>
              <a:t>analogRead</a:t>
            </a:r>
            <a:r>
              <a:rPr lang="de-CH" dirty="0"/>
              <a:t>(</a:t>
            </a:r>
            <a:r>
              <a:rPr lang="de-CH" dirty="0" err="1"/>
              <a:t>sensorPin</a:t>
            </a:r>
            <a:r>
              <a:rPr lang="de-CH" dirty="0" smtClean="0"/>
              <a:t>);</a:t>
            </a:r>
          </a:p>
          <a:p>
            <a:pPr marL="0" indent="0">
              <a:spcBef>
                <a:spcPts val="0"/>
              </a:spcBef>
              <a:buNone/>
            </a:pPr>
            <a:r>
              <a:rPr lang="de-CH" dirty="0" smtClean="0"/>
              <a:t>  </a:t>
            </a:r>
            <a:r>
              <a:rPr lang="de-CH" dirty="0" err="1"/>
              <a:t>digitalWrite</a:t>
            </a:r>
            <a:r>
              <a:rPr lang="de-CH" dirty="0"/>
              <a:t>(</a:t>
            </a:r>
            <a:r>
              <a:rPr lang="de-CH" dirty="0" err="1"/>
              <a:t>ledPin</a:t>
            </a:r>
            <a:r>
              <a:rPr lang="de-CH" dirty="0"/>
              <a:t>, HIGH</a:t>
            </a:r>
            <a:r>
              <a:rPr lang="de-CH" dirty="0" smtClean="0"/>
              <a:t>);</a:t>
            </a:r>
          </a:p>
          <a:p>
            <a:pPr marL="0" indent="0">
              <a:spcBef>
                <a:spcPts val="0"/>
              </a:spcBef>
              <a:buNone/>
            </a:pPr>
            <a:r>
              <a:rPr lang="de-CH" dirty="0"/>
              <a:t> </a:t>
            </a:r>
            <a:r>
              <a:rPr lang="de-CH" dirty="0" smtClean="0"/>
              <a:t> </a:t>
            </a:r>
            <a:r>
              <a:rPr lang="de-CH" dirty="0" err="1" smtClean="0"/>
              <a:t>delay</a:t>
            </a:r>
            <a:r>
              <a:rPr lang="de-CH" dirty="0" smtClean="0"/>
              <a:t>(</a:t>
            </a:r>
            <a:r>
              <a:rPr lang="de-CH" dirty="0" err="1" smtClean="0"/>
              <a:t>sensorValue</a:t>
            </a:r>
            <a:r>
              <a:rPr lang="de-CH" dirty="0" smtClean="0"/>
              <a:t>);</a:t>
            </a:r>
          </a:p>
          <a:p>
            <a:pPr marL="0" indent="0">
              <a:spcBef>
                <a:spcPts val="0"/>
              </a:spcBef>
              <a:buNone/>
            </a:pPr>
            <a:r>
              <a:rPr lang="de-CH" dirty="0" smtClean="0"/>
              <a:t>  </a:t>
            </a:r>
            <a:r>
              <a:rPr lang="de-CH" dirty="0" err="1"/>
              <a:t>digitalWrite</a:t>
            </a:r>
            <a:r>
              <a:rPr lang="de-CH" dirty="0"/>
              <a:t>(</a:t>
            </a:r>
            <a:r>
              <a:rPr lang="de-CH" dirty="0" err="1"/>
              <a:t>ledPin</a:t>
            </a:r>
            <a:r>
              <a:rPr lang="de-CH" dirty="0"/>
              <a:t>, LOW</a:t>
            </a:r>
            <a:r>
              <a:rPr lang="de-CH" dirty="0" smtClean="0"/>
              <a:t>);</a:t>
            </a:r>
          </a:p>
          <a:p>
            <a:pPr marL="0" indent="0">
              <a:spcBef>
                <a:spcPts val="0"/>
              </a:spcBef>
              <a:buNone/>
            </a:pPr>
            <a:r>
              <a:rPr lang="de-CH" dirty="0" smtClean="0"/>
              <a:t>  </a:t>
            </a:r>
            <a:r>
              <a:rPr lang="de-CH" dirty="0" err="1"/>
              <a:t>delay</a:t>
            </a:r>
            <a:r>
              <a:rPr lang="de-CH" dirty="0"/>
              <a:t>(</a:t>
            </a:r>
            <a:r>
              <a:rPr lang="de-CH" dirty="0" err="1"/>
              <a:t>sensorValue</a:t>
            </a:r>
            <a:r>
              <a:rPr lang="de-CH" dirty="0" smtClean="0"/>
              <a:t>);</a:t>
            </a:r>
          </a:p>
          <a:p>
            <a:pPr marL="0" indent="0">
              <a:spcBef>
                <a:spcPts val="0"/>
              </a:spcBef>
              <a:buNone/>
            </a:pPr>
            <a:r>
              <a:rPr lang="de-CH" dirty="0" smtClean="0"/>
              <a:t>}</a:t>
            </a:r>
            <a:endParaRPr lang="de-CH" dirty="0"/>
          </a:p>
        </p:txBody>
      </p:sp>
    </p:spTree>
    <p:extLst>
      <p:ext uri="{BB962C8B-B14F-4D97-AF65-F5344CB8AC3E}">
        <p14:creationId xmlns:p14="http://schemas.microsoft.com/office/powerpoint/2010/main" val="233432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CH" dirty="0" smtClean="0"/>
              <a:t>Lektion 4</a:t>
            </a:r>
            <a:endParaRPr lang="de-CH" dirty="0"/>
          </a:p>
        </p:txBody>
      </p:sp>
      <p:sp>
        <p:nvSpPr>
          <p:cNvPr id="3" name="Untertitel 2"/>
          <p:cNvSpPr>
            <a:spLocks noGrp="1"/>
          </p:cNvSpPr>
          <p:nvPr>
            <p:ph type="subTitle" idx="1"/>
          </p:nvPr>
        </p:nvSpPr>
        <p:spPr/>
        <p:txBody>
          <a:bodyPr/>
          <a:lstStyle/>
          <a:p>
            <a:r>
              <a:rPr lang="de-CH" dirty="0" smtClean="0"/>
              <a:t>Spiel mit Licht</a:t>
            </a:r>
            <a:endParaRPr lang="de-CH" dirty="0"/>
          </a:p>
        </p:txBody>
      </p:sp>
    </p:spTree>
    <p:extLst>
      <p:ext uri="{BB962C8B-B14F-4D97-AF65-F5344CB8AC3E}">
        <p14:creationId xmlns:p14="http://schemas.microsoft.com/office/powerpoint/2010/main" val="385689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dirty="0"/>
          </a:p>
        </p:txBody>
      </p:sp>
      <p:pic>
        <p:nvPicPr>
          <p:cNvPr id="14338" name="Picture 2" descr="https://startingelectronics.org/beginners/start-electronics-now/tut9-using-the-arduino-serial-port/Arduino-IDE-serial-monitor-but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836712"/>
            <a:ext cx="6048672" cy="494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678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Code</a:t>
            </a:r>
            <a:endParaRPr lang="de-CH" dirty="0"/>
          </a:p>
        </p:txBody>
      </p:sp>
      <p:sp>
        <p:nvSpPr>
          <p:cNvPr id="3" name="Inhaltsplatzhalter 2"/>
          <p:cNvSpPr>
            <a:spLocks noGrp="1"/>
          </p:cNvSpPr>
          <p:nvPr>
            <p:ph idx="1"/>
          </p:nvPr>
        </p:nvSpPr>
        <p:spPr/>
        <p:txBody>
          <a:bodyPr>
            <a:normAutofit/>
          </a:bodyPr>
          <a:lstStyle/>
          <a:p>
            <a:pPr marL="0" indent="0">
              <a:spcBef>
                <a:spcPts val="0"/>
              </a:spcBef>
              <a:buNone/>
            </a:pPr>
            <a:r>
              <a:rPr lang="de-CH" dirty="0">
                <a:solidFill>
                  <a:schemeClr val="accent2"/>
                </a:solidFill>
              </a:rPr>
              <a:t>Files -&gt; </a:t>
            </a:r>
            <a:r>
              <a:rPr lang="de-CH" dirty="0" err="1">
                <a:solidFill>
                  <a:schemeClr val="accent2"/>
                </a:solidFill>
              </a:rPr>
              <a:t>Examples</a:t>
            </a:r>
            <a:r>
              <a:rPr lang="de-CH" dirty="0">
                <a:solidFill>
                  <a:schemeClr val="accent2"/>
                </a:solidFill>
              </a:rPr>
              <a:t> -&gt; </a:t>
            </a:r>
            <a:r>
              <a:rPr lang="de-CH" dirty="0" smtClean="0">
                <a:solidFill>
                  <a:schemeClr val="accent2"/>
                </a:solidFill>
              </a:rPr>
              <a:t>01. Analog -&gt; </a:t>
            </a:r>
            <a:r>
              <a:rPr lang="de-CH" dirty="0" err="1" smtClean="0">
                <a:solidFill>
                  <a:schemeClr val="accent2"/>
                </a:solidFill>
              </a:rPr>
              <a:t>AnalogReadSerial</a:t>
            </a:r>
            <a:endParaRPr lang="de-CH" dirty="0">
              <a:solidFill>
                <a:schemeClr val="accent2"/>
              </a:solidFill>
            </a:endParaRPr>
          </a:p>
          <a:p>
            <a:pPr marL="0" indent="0">
              <a:spcBef>
                <a:spcPts val="0"/>
              </a:spcBef>
              <a:buNone/>
            </a:pPr>
            <a:endParaRPr lang="de-CH" dirty="0"/>
          </a:p>
          <a:p>
            <a:pPr marL="0" indent="0">
              <a:spcBef>
                <a:spcPts val="0"/>
              </a:spcBef>
              <a:buNone/>
            </a:pPr>
            <a:r>
              <a:rPr lang="de-CH" dirty="0" err="1" smtClean="0"/>
              <a:t>void</a:t>
            </a:r>
            <a:r>
              <a:rPr lang="de-CH" dirty="0" smtClean="0"/>
              <a:t> </a:t>
            </a:r>
            <a:r>
              <a:rPr lang="de-CH" dirty="0" err="1"/>
              <a:t>setup</a:t>
            </a:r>
            <a:r>
              <a:rPr lang="de-CH" dirty="0"/>
              <a:t>() {</a:t>
            </a:r>
          </a:p>
          <a:p>
            <a:pPr marL="0" indent="0">
              <a:spcBef>
                <a:spcPts val="0"/>
              </a:spcBef>
              <a:buNone/>
            </a:pPr>
            <a:r>
              <a:rPr lang="de-CH" dirty="0" smtClean="0"/>
              <a:t>   </a:t>
            </a:r>
            <a:r>
              <a:rPr lang="de-CH" dirty="0" err="1" smtClean="0"/>
              <a:t>Serial.begin</a:t>
            </a:r>
            <a:r>
              <a:rPr lang="de-CH" dirty="0" smtClean="0"/>
              <a:t>(9600</a:t>
            </a:r>
            <a:r>
              <a:rPr lang="de-CH" dirty="0"/>
              <a:t>);</a:t>
            </a:r>
          </a:p>
          <a:p>
            <a:pPr marL="0" indent="0">
              <a:spcBef>
                <a:spcPts val="0"/>
              </a:spcBef>
              <a:buNone/>
            </a:pPr>
            <a:r>
              <a:rPr lang="de-CH" dirty="0"/>
              <a:t>}</a:t>
            </a:r>
          </a:p>
          <a:p>
            <a:pPr marL="0" indent="0">
              <a:spcBef>
                <a:spcPts val="0"/>
              </a:spcBef>
              <a:buNone/>
            </a:pPr>
            <a:endParaRPr lang="de-CH" dirty="0"/>
          </a:p>
          <a:p>
            <a:pPr marL="0" indent="0">
              <a:spcBef>
                <a:spcPts val="0"/>
              </a:spcBef>
              <a:buNone/>
            </a:pPr>
            <a:r>
              <a:rPr lang="de-CH" dirty="0" err="1" smtClean="0"/>
              <a:t>void</a:t>
            </a:r>
            <a:r>
              <a:rPr lang="de-CH" dirty="0" smtClean="0"/>
              <a:t> </a:t>
            </a:r>
            <a:r>
              <a:rPr lang="de-CH" dirty="0" err="1"/>
              <a:t>loop</a:t>
            </a:r>
            <a:r>
              <a:rPr lang="de-CH" dirty="0"/>
              <a:t>() {</a:t>
            </a:r>
          </a:p>
          <a:p>
            <a:pPr marL="0" indent="0">
              <a:spcBef>
                <a:spcPts val="0"/>
              </a:spcBef>
              <a:buNone/>
            </a:pPr>
            <a:r>
              <a:rPr lang="de-CH" dirty="0" smtClean="0"/>
              <a:t>  </a:t>
            </a:r>
            <a:r>
              <a:rPr lang="de-CH" dirty="0" err="1" smtClean="0"/>
              <a:t>int</a:t>
            </a:r>
            <a:r>
              <a:rPr lang="de-CH" dirty="0" smtClean="0"/>
              <a:t> </a:t>
            </a:r>
            <a:r>
              <a:rPr lang="de-CH" dirty="0" err="1"/>
              <a:t>sensorValue</a:t>
            </a:r>
            <a:r>
              <a:rPr lang="de-CH" dirty="0"/>
              <a:t> = </a:t>
            </a:r>
            <a:r>
              <a:rPr lang="de-CH" dirty="0" err="1"/>
              <a:t>analogRead</a:t>
            </a:r>
            <a:r>
              <a:rPr lang="de-CH" dirty="0"/>
              <a:t>(A0);</a:t>
            </a:r>
          </a:p>
          <a:p>
            <a:pPr marL="0" indent="0">
              <a:spcBef>
                <a:spcPts val="0"/>
              </a:spcBef>
              <a:buNone/>
            </a:pPr>
            <a:r>
              <a:rPr lang="de-CH" dirty="0" smtClean="0"/>
              <a:t>  </a:t>
            </a:r>
            <a:r>
              <a:rPr lang="de-CH" dirty="0" err="1" smtClean="0"/>
              <a:t>Serial.println</a:t>
            </a:r>
            <a:r>
              <a:rPr lang="de-CH" dirty="0" smtClean="0"/>
              <a:t>(</a:t>
            </a:r>
            <a:r>
              <a:rPr lang="de-CH" dirty="0" err="1" smtClean="0"/>
              <a:t>sensorValue</a:t>
            </a:r>
            <a:r>
              <a:rPr lang="de-CH" dirty="0"/>
              <a:t>);</a:t>
            </a:r>
          </a:p>
          <a:p>
            <a:pPr marL="0" indent="0">
              <a:spcBef>
                <a:spcPts val="0"/>
              </a:spcBef>
              <a:buNone/>
            </a:pPr>
            <a:r>
              <a:rPr lang="de-CH" dirty="0"/>
              <a:t>  </a:t>
            </a:r>
            <a:r>
              <a:rPr lang="de-CH" dirty="0" err="1"/>
              <a:t>delay</a:t>
            </a:r>
            <a:r>
              <a:rPr lang="de-CH" dirty="0"/>
              <a:t>(1</a:t>
            </a:r>
            <a:r>
              <a:rPr lang="de-CH" dirty="0" smtClean="0"/>
              <a:t>);</a:t>
            </a:r>
          </a:p>
          <a:p>
            <a:pPr marL="0" indent="0">
              <a:spcBef>
                <a:spcPts val="0"/>
              </a:spcBef>
              <a:buNone/>
            </a:pPr>
            <a:r>
              <a:rPr lang="de-CH" dirty="0" smtClean="0"/>
              <a:t>}</a:t>
            </a:r>
            <a:endParaRPr lang="de-CH" dirty="0"/>
          </a:p>
        </p:txBody>
      </p:sp>
    </p:spTree>
    <p:extLst>
      <p:ext uri="{BB962C8B-B14F-4D97-AF65-F5344CB8AC3E}">
        <p14:creationId xmlns:p14="http://schemas.microsoft.com/office/powerpoint/2010/main" val="4214930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a:p>
        </p:txBody>
      </p:sp>
      <p:pic>
        <p:nvPicPr>
          <p:cNvPr id="4" name="Grafik 3"/>
          <p:cNvPicPr>
            <a:picLocks noChangeAspect="1"/>
          </p:cNvPicPr>
          <p:nvPr/>
        </p:nvPicPr>
        <p:blipFill>
          <a:blip r:embed="rId2"/>
          <a:stretch>
            <a:fillRect/>
          </a:stretch>
        </p:blipFill>
        <p:spPr>
          <a:xfrm>
            <a:off x="2999656" y="138607"/>
            <a:ext cx="6192688" cy="6580786"/>
          </a:xfrm>
          <a:prstGeom prst="rect">
            <a:avLst/>
          </a:prstGeom>
        </p:spPr>
      </p:pic>
    </p:spTree>
    <p:extLst>
      <p:ext uri="{BB962C8B-B14F-4D97-AF65-F5344CB8AC3E}">
        <p14:creationId xmlns:p14="http://schemas.microsoft.com/office/powerpoint/2010/main" val="163355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Voltage</a:t>
            </a:r>
            <a:r>
              <a:rPr lang="de-CH" dirty="0" smtClean="0"/>
              <a:t> </a:t>
            </a:r>
            <a:r>
              <a:rPr lang="de-CH" dirty="0" err="1" smtClean="0"/>
              <a:t>Divider</a:t>
            </a:r>
            <a:r>
              <a:rPr lang="de-CH" dirty="0" smtClean="0"/>
              <a:t> = Spannungsteiler</a:t>
            </a:r>
            <a:endParaRPr lang="de-CH" dirty="0"/>
          </a:p>
        </p:txBody>
      </p:sp>
      <p:sp>
        <p:nvSpPr>
          <p:cNvPr id="3" name="Inhaltsplatzhalter 2"/>
          <p:cNvSpPr>
            <a:spLocks noGrp="1"/>
          </p:cNvSpPr>
          <p:nvPr>
            <p:ph idx="1"/>
          </p:nvPr>
        </p:nvSpPr>
        <p:spPr/>
        <p:txBody>
          <a:bodyPr/>
          <a:lstStyle/>
          <a:p>
            <a:endParaRPr lang="de-CH"/>
          </a:p>
        </p:txBody>
      </p:sp>
      <p:pic>
        <p:nvPicPr>
          <p:cNvPr id="15362" name="Picture 2" descr="Examples of voltage divider schematics"/>
          <p:cNvPicPr>
            <a:picLocks noChangeAspect="1" noChangeArrowheads="1"/>
          </p:cNvPicPr>
          <p:nvPr/>
        </p:nvPicPr>
        <p:blipFill rotWithShape="1">
          <a:blip r:embed="rId2">
            <a:extLst>
              <a:ext uri="{28A0092B-C50C-407E-A947-70E740481C1C}">
                <a14:useLocalDpi xmlns:a14="http://schemas.microsoft.com/office/drawing/2010/main" val="0"/>
              </a:ext>
            </a:extLst>
          </a:blip>
          <a:srcRect r="80240"/>
          <a:stretch/>
        </p:blipFill>
        <p:spPr bwMode="auto">
          <a:xfrm>
            <a:off x="1811289" y="2206378"/>
            <a:ext cx="1872208" cy="3600325"/>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3683497" y="2206378"/>
            <a:ext cx="6732983" cy="36003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5364" name="Picture 4" descr="https://cdn.sparkfun.com/assets/e/7/6/3/c/511968d9ce395f7c54000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3501008"/>
            <a:ext cx="4405190"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365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Photoresistor</a:t>
            </a:r>
            <a:endParaRPr lang="de-CH" dirty="0"/>
          </a:p>
        </p:txBody>
      </p:sp>
      <p:sp>
        <p:nvSpPr>
          <p:cNvPr id="3" name="Inhaltsplatzhalter 2"/>
          <p:cNvSpPr>
            <a:spLocks noGrp="1"/>
          </p:cNvSpPr>
          <p:nvPr>
            <p:ph idx="1"/>
          </p:nvPr>
        </p:nvSpPr>
        <p:spPr/>
        <p:txBody>
          <a:bodyPr/>
          <a:lstStyle/>
          <a:p>
            <a:r>
              <a:rPr lang="de-CH" dirty="0" smtClean="0"/>
              <a:t>Photonen bewegen Elektronen, diese können Elektrizität leiten.</a:t>
            </a:r>
            <a:endParaRPr lang="de-CH" dirty="0"/>
          </a:p>
        </p:txBody>
      </p:sp>
      <p:pic>
        <p:nvPicPr>
          <p:cNvPr id="16386" name="Picture 2" descr="LDR Skele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237" y="2428875"/>
            <a:ext cx="381952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315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a:p>
        </p:txBody>
      </p:sp>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l="17451" r="20600"/>
          <a:stretch/>
        </p:blipFill>
        <p:spPr>
          <a:xfrm rot="5400000">
            <a:off x="-398423" y="-4868255"/>
            <a:ext cx="12988846" cy="11793910"/>
          </a:xfrm>
          <a:prstGeom prst="rect">
            <a:avLst/>
          </a:prstGeom>
        </p:spPr>
      </p:pic>
    </p:spTree>
    <p:extLst>
      <p:ext uri="{BB962C8B-B14F-4D97-AF65-F5344CB8AC3E}">
        <p14:creationId xmlns:p14="http://schemas.microsoft.com/office/powerpoint/2010/main" val="3900934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CH" dirty="0" smtClean="0"/>
              <a:t>Lektion 5</a:t>
            </a:r>
            <a:endParaRPr lang="de-CH" dirty="0"/>
          </a:p>
        </p:txBody>
      </p:sp>
      <p:sp>
        <p:nvSpPr>
          <p:cNvPr id="3" name="Untertitel 2"/>
          <p:cNvSpPr>
            <a:spLocks noGrp="1"/>
          </p:cNvSpPr>
          <p:nvPr>
            <p:ph type="subTitle" idx="1"/>
          </p:nvPr>
        </p:nvSpPr>
        <p:spPr/>
        <p:txBody>
          <a:bodyPr/>
          <a:lstStyle/>
          <a:p>
            <a:r>
              <a:rPr lang="de-CH" dirty="0" smtClean="0"/>
              <a:t>Soundkarte für Hacker</a:t>
            </a:r>
            <a:endParaRPr lang="de-CH" dirty="0"/>
          </a:p>
        </p:txBody>
      </p:sp>
    </p:spTree>
    <p:extLst>
      <p:ext uri="{BB962C8B-B14F-4D97-AF65-F5344CB8AC3E}">
        <p14:creationId xmlns:p14="http://schemas.microsoft.com/office/powerpoint/2010/main" val="79353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a:p>
        </p:txBody>
      </p:sp>
      <p:pic>
        <p:nvPicPr>
          <p:cNvPr id="17410" name="Picture 2" descr="https://www.arduino.cc/en/uploads/Tutorial/Tone_Fritz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034" y="1828800"/>
            <a:ext cx="6843932"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868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Piezo-Materialien</a:t>
            </a:r>
            <a:endParaRPr lang="de-CH" dirty="0"/>
          </a:p>
        </p:txBody>
      </p:sp>
      <p:sp>
        <p:nvSpPr>
          <p:cNvPr id="3" name="Inhaltsplatzhalter 2"/>
          <p:cNvSpPr>
            <a:spLocks noGrp="1"/>
          </p:cNvSpPr>
          <p:nvPr>
            <p:ph idx="1"/>
          </p:nvPr>
        </p:nvSpPr>
        <p:spPr/>
        <p:txBody>
          <a:bodyPr/>
          <a:lstStyle/>
          <a:p>
            <a:pPr marL="0" indent="0">
              <a:buNone/>
            </a:pPr>
            <a:r>
              <a:rPr lang="de-CH" dirty="0" smtClean="0"/>
              <a:t>Materialien welche bei mechanischer Beanspruchung eine elektrische Spannung erzeugen und vice-</a:t>
            </a:r>
            <a:r>
              <a:rPr lang="de-CH" dirty="0" err="1" smtClean="0"/>
              <a:t>versa</a:t>
            </a:r>
            <a:r>
              <a:rPr lang="de-CH" dirty="0" smtClean="0"/>
              <a:t>.</a:t>
            </a:r>
          </a:p>
          <a:p>
            <a:pPr marL="0" indent="0">
              <a:buNone/>
            </a:pPr>
            <a:r>
              <a:rPr lang="de-CH" dirty="0" smtClean="0"/>
              <a:t>-&gt; Wenn Spannung angelegt wird verbiegt sich das Material.</a:t>
            </a:r>
          </a:p>
          <a:p>
            <a:pPr marL="0" indent="0">
              <a:buNone/>
            </a:pPr>
            <a:endParaRPr lang="de-CH" dirty="0"/>
          </a:p>
          <a:p>
            <a:pPr marL="0" indent="0">
              <a:buNone/>
            </a:pPr>
            <a:r>
              <a:rPr lang="de-CH" dirty="0" smtClean="0"/>
              <a:t>Ein Piezo-</a:t>
            </a:r>
            <a:r>
              <a:rPr lang="de-CH" dirty="0" err="1" smtClean="0"/>
              <a:t>Buzzer</a:t>
            </a:r>
            <a:r>
              <a:rPr lang="de-CH" dirty="0" smtClean="0"/>
              <a:t> kann damit die Luft in Schwingung bringen -&gt; Töne erklingen.</a:t>
            </a:r>
          </a:p>
          <a:p>
            <a:pPr marL="0" indent="0">
              <a:buNone/>
            </a:pPr>
            <a:endParaRPr lang="de-CH" dirty="0"/>
          </a:p>
          <a:p>
            <a:pPr marL="0" indent="0">
              <a:buNone/>
            </a:pPr>
            <a:r>
              <a:rPr lang="de-CH" dirty="0" smtClean="0"/>
              <a:t>Frequenzen zwischen 20 und 20’000 Hz sind für den Menschen hörbar.</a:t>
            </a:r>
            <a:endParaRPr lang="de-CH" dirty="0"/>
          </a:p>
        </p:txBody>
      </p:sp>
    </p:spTree>
    <p:extLst>
      <p:ext uri="{BB962C8B-B14F-4D97-AF65-F5344CB8AC3E}">
        <p14:creationId xmlns:p14="http://schemas.microsoft.com/office/powerpoint/2010/main" val="1466585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Code</a:t>
            </a:r>
            <a:endParaRPr lang="de-CH" dirty="0"/>
          </a:p>
        </p:txBody>
      </p:sp>
      <p:sp>
        <p:nvSpPr>
          <p:cNvPr id="3" name="Inhaltsplatzhalter 2"/>
          <p:cNvSpPr>
            <a:spLocks noGrp="1"/>
          </p:cNvSpPr>
          <p:nvPr>
            <p:ph idx="1"/>
          </p:nvPr>
        </p:nvSpPr>
        <p:spPr/>
        <p:txBody>
          <a:bodyPr/>
          <a:lstStyle/>
          <a:p>
            <a:r>
              <a:rPr lang="de-CH" dirty="0">
                <a:solidFill>
                  <a:schemeClr val="accent2"/>
                </a:solidFill>
              </a:rPr>
              <a:t>Files -&gt; </a:t>
            </a:r>
            <a:r>
              <a:rPr lang="de-CH" dirty="0" err="1">
                <a:solidFill>
                  <a:schemeClr val="accent2"/>
                </a:solidFill>
              </a:rPr>
              <a:t>Examples</a:t>
            </a:r>
            <a:r>
              <a:rPr lang="de-CH" dirty="0">
                <a:solidFill>
                  <a:schemeClr val="accent2"/>
                </a:solidFill>
              </a:rPr>
              <a:t> -&gt; </a:t>
            </a:r>
            <a:r>
              <a:rPr lang="de-CH" dirty="0" smtClean="0">
                <a:solidFill>
                  <a:schemeClr val="accent2"/>
                </a:solidFill>
              </a:rPr>
              <a:t>02. Digital-&gt; </a:t>
            </a:r>
            <a:r>
              <a:rPr lang="de-CH" dirty="0" err="1" smtClean="0">
                <a:solidFill>
                  <a:schemeClr val="accent2"/>
                </a:solidFill>
              </a:rPr>
              <a:t>toneMelody</a:t>
            </a:r>
            <a:endParaRPr lang="de-CH" dirty="0">
              <a:solidFill>
                <a:schemeClr val="accent2"/>
              </a:solidFill>
            </a:endParaRPr>
          </a:p>
          <a:p>
            <a:endParaRPr lang="de-CH" dirty="0"/>
          </a:p>
        </p:txBody>
      </p:sp>
    </p:spTree>
    <p:extLst>
      <p:ext uri="{BB962C8B-B14F-4D97-AF65-F5344CB8AC3E}">
        <p14:creationId xmlns:p14="http://schemas.microsoft.com/office/powerpoint/2010/main" val="4232657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CH" dirty="0" smtClean="0"/>
              <a:t>Lektion 6</a:t>
            </a:r>
            <a:endParaRPr lang="de-CH" dirty="0"/>
          </a:p>
        </p:txBody>
      </p:sp>
      <p:sp>
        <p:nvSpPr>
          <p:cNvPr id="5" name="Untertitel 4"/>
          <p:cNvSpPr>
            <a:spLocks noGrp="1"/>
          </p:cNvSpPr>
          <p:nvPr>
            <p:ph type="subTitle" idx="1"/>
          </p:nvPr>
        </p:nvSpPr>
        <p:spPr/>
        <p:txBody>
          <a:bodyPr/>
          <a:lstStyle/>
          <a:p>
            <a:r>
              <a:rPr lang="de-CH" dirty="0" err="1" smtClean="0"/>
              <a:t>Servo</a:t>
            </a:r>
            <a:r>
              <a:rPr lang="de-CH" dirty="0" smtClean="0"/>
              <a:t> steuern die Welt – und v.a. Modellflugzeuge</a:t>
            </a:r>
            <a:endParaRPr lang="de-CH" dirty="0"/>
          </a:p>
        </p:txBody>
      </p:sp>
    </p:spTree>
    <p:extLst>
      <p:ext uri="{BB962C8B-B14F-4D97-AF65-F5344CB8AC3E}">
        <p14:creationId xmlns:p14="http://schemas.microsoft.com/office/powerpoint/2010/main" val="2051884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a:p>
        </p:txBody>
      </p:sp>
      <p:pic>
        <p:nvPicPr>
          <p:cNvPr id="4" name="Grafik 3"/>
          <p:cNvPicPr>
            <a:picLocks noChangeAspect="1"/>
          </p:cNvPicPr>
          <p:nvPr/>
        </p:nvPicPr>
        <p:blipFill>
          <a:blip r:embed="rId2"/>
          <a:stretch>
            <a:fillRect/>
          </a:stretch>
        </p:blipFill>
        <p:spPr>
          <a:xfrm>
            <a:off x="839417" y="220322"/>
            <a:ext cx="10513166" cy="6417356"/>
          </a:xfrm>
          <a:prstGeom prst="rect">
            <a:avLst/>
          </a:prstGeom>
        </p:spPr>
      </p:pic>
    </p:spTree>
    <p:extLst>
      <p:ext uri="{BB962C8B-B14F-4D97-AF65-F5344CB8AC3E}">
        <p14:creationId xmlns:p14="http://schemas.microsoft.com/office/powerpoint/2010/main" val="2152072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Wie funktionieren </a:t>
            </a:r>
            <a:r>
              <a:rPr lang="de-CH" dirty="0" err="1" smtClean="0"/>
              <a:t>Servos</a:t>
            </a:r>
            <a:endParaRPr lang="de-CH" dirty="0"/>
          </a:p>
        </p:txBody>
      </p:sp>
      <p:sp>
        <p:nvSpPr>
          <p:cNvPr id="3" name="Inhaltsplatzhalter 2"/>
          <p:cNvSpPr>
            <a:spLocks noGrp="1"/>
          </p:cNvSpPr>
          <p:nvPr>
            <p:ph idx="1"/>
          </p:nvPr>
        </p:nvSpPr>
        <p:spPr/>
        <p:txBody>
          <a:bodyPr/>
          <a:lstStyle/>
          <a:p>
            <a:pPr marL="0" indent="0">
              <a:buNone/>
            </a:pPr>
            <a:r>
              <a:rPr lang="de-CH" dirty="0" smtClean="0"/>
              <a:t>Kombination aus Rotationspotentiometer und Motor</a:t>
            </a:r>
          </a:p>
          <a:p>
            <a:pPr marL="0" indent="0">
              <a:buNone/>
            </a:pPr>
            <a:endParaRPr lang="de-CH" dirty="0"/>
          </a:p>
          <a:p>
            <a:pPr marL="0" indent="0">
              <a:buNone/>
            </a:pPr>
            <a:r>
              <a:rPr lang="de-CH" dirty="0" smtClean="0"/>
              <a:t>Der Motor erhält ein Signal welche Position er einnehmen soll, worauf er den Schaft so lange dreht bis das Potentiometer die korrekte Spannung für diese Position misst.</a:t>
            </a:r>
          </a:p>
          <a:p>
            <a:pPr marL="0" indent="0">
              <a:buNone/>
            </a:pPr>
            <a:endParaRPr lang="de-CH" dirty="0"/>
          </a:p>
          <a:p>
            <a:pPr marL="0" indent="0">
              <a:buNone/>
            </a:pPr>
            <a:r>
              <a:rPr lang="de-CH" dirty="0" smtClean="0"/>
              <a:t>Das </a:t>
            </a:r>
            <a:r>
              <a:rPr lang="de-CH" dirty="0" err="1" smtClean="0"/>
              <a:t>signal</a:t>
            </a:r>
            <a:r>
              <a:rPr lang="de-CH" dirty="0" smtClean="0"/>
              <a:t> ist Pulsweitenmoduliert -&gt; Die Dauer der angelegten Spannung ergibt die einzunehmende Position.</a:t>
            </a:r>
            <a:endParaRPr lang="de-CH" dirty="0"/>
          </a:p>
        </p:txBody>
      </p:sp>
    </p:spTree>
    <p:extLst>
      <p:ext uri="{BB962C8B-B14F-4D97-AF65-F5344CB8AC3E}">
        <p14:creationId xmlns:p14="http://schemas.microsoft.com/office/powerpoint/2010/main" val="3556367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a:p>
        </p:txBody>
      </p:sp>
      <p:pic>
        <p:nvPicPr>
          <p:cNvPr id="20482" name="Picture 2" descr="http://www.seattlerobotics.org/guide/images/servo3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936" y="692696"/>
            <a:ext cx="7248128" cy="543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147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Pulsweitenmodulation</a:t>
            </a:r>
            <a:endParaRPr lang="de-CH" dirty="0"/>
          </a:p>
        </p:txBody>
      </p:sp>
      <p:sp>
        <p:nvSpPr>
          <p:cNvPr id="3" name="Inhaltsplatzhalter 2"/>
          <p:cNvSpPr>
            <a:spLocks noGrp="1"/>
          </p:cNvSpPr>
          <p:nvPr>
            <p:ph idx="1"/>
          </p:nvPr>
        </p:nvSpPr>
        <p:spPr/>
        <p:txBody>
          <a:bodyPr/>
          <a:lstStyle/>
          <a:p>
            <a:endParaRPr lang="de-CH" dirty="0"/>
          </a:p>
        </p:txBody>
      </p:sp>
      <p:pic>
        <p:nvPicPr>
          <p:cNvPr id="19458" name="Picture 2" descr="Pulse Coded Modulation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159" y="1828801"/>
            <a:ext cx="5401682" cy="426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814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Code</a:t>
            </a:r>
            <a:endParaRPr lang="de-CH" dirty="0"/>
          </a:p>
        </p:txBody>
      </p:sp>
      <p:sp>
        <p:nvSpPr>
          <p:cNvPr id="3" name="Inhaltsplatzhalter 2"/>
          <p:cNvSpPr>
            <a:spLocks noGrp="1"/>
          </p:cNvSpPr>
          <p:nvPr>
            <p:ph idx="1"/>
          </p:nvPr>
        </p:nvSpPr>
        <p:spPr/>
        <p:txBody>
          <a:bodyPr/>
          <a:lstStyle/>
          <a:p>
            <a:r>
              <a:rPr lang="de-CH" dirty="0">
                <a:solidFill>
                  <a:schemeClr val="accent2"/>
                </a:solidFill>
              </a:rPr>
              <a:t>Files -&gt; </a:t>
            </a:r>
            <a:r>
              <a:rPr lang="de-CH" dirty="0" err="1">
                <a:solidFill>
                  <a:schemeClr val="accent2"/>
                </a:solidFill>
              </a:rPr>
              <a:t>Examples</a:t>
            </a:r>
            <a:r>
              <a:rPr lang="de-CH" dirty="0">
                <a:solidFill>
                  <a:schemeClr val="accent2"/>
                </a:solidFill>
              </a:rPr>
              <a:t> -&gt; </a:t>
            </a:r>
            <a:r>
              <a:rPr lang="de-CH" dirty="0" err="1" smtClean="0">
                <a:solidFill>
                  <a:schemeClr val="accent2"/>
                </a:solidFill>
              </a:rPr>
              <a:t>Servo</a:t>
            </a:r>
            <a:r>
              <a:rPr lang="de-CH" dirty="0">
                <a:solidFill>
                  <a:schemeClr val="accent2"/>
                </a:solidFill>
              </a:rPr>
              <a:t> </a:t>
            </a:r>
            <a:r>
              <a:rPr lang="de-CH" dirty="0" smtClean="0">
                <a:solidFill>
                  <a:schemeClr val="accent2"/>
                </a:solidFill>
              </a:rPr>
              <a:t>-&gt; </a:t>
            </a:r>
            <a:r>
              <a:rPr lang="de-CH" dirty="0" err="1" smtClean="0">
                <a:solidFill>
                  <a:schemeClr val="accent2"/>
                </a:solidFill>
              </a:rPr>
              <a:t>Sweep</a:t>
            </a:r>
            <a:endParaRPr lang="de-CH" dirty="0">
              <a:solidFill>
                <a:schemeClr val="accent2"/>
              </a:solidFill>
            </a:endParaRPr>
          </a:p>
          <a:p>
            <a:endParaRPr lang="de-CH" dirty="0"/>
          </a:p>
        </p:txBody>
      </p:sp>
    </p:spTree>
    <p:extLst>
      <p:ext uri="{BB962C8B-B14F-4D97-AF65-F5344CB8AC3E}">
        <p14:creationId xmlns:p14="http://schemas.microsoft.com/office/powerpoint/2010/main" val="850703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3999" t="3448" r="30438" b="3448"/>
          <a:stretch/>
        </p:blipFill>
        <p:spPr>
          <a:xfrm rot="16200000">
            <a:off x="3276926" y="211651"/>
            <a:ext cx="5638148" cy="6480720"/>
          </a:xfrm>
        </p:spPr>
      </p:pic>
      <p:sp>
        <p:nvSpPr>
          <p:cNvPr id="6" name="Textfeld 5"/>
          <p:cNvSpPr txBox="1"/>
          <p:nvPr/>
        </p:nvSpPr>
        <p:spPr>
          <a:xfrm>
            <a:off x="9480376" y="5901753"/>
            <a:ext cx="2310248" cy="369332"/>
          </a:xfrm>
          <a:prstGeom prst="rect">
            <a:avLst/>
          </a:prstGeom>
          <a:noFill/>
        </p:spPr>
        <p:txBody>
          <a:bodyPr wrap="none" rtlCol="0">
            <a:spAutoFit/>
          </a:bodyPr>
          <a:lstStyle/>
          <a:p>
            <a:r>
              <a:rPr lang="de-CH" dirty="0" smtClean="0"/>
              <a:t>USB A zu USB B Kabel</a:t>
            </a:r>
            <a:endParaRPr lang="de-CH" dirty="0"/>
          </a:p>
        </p:txBody>
      </p:sp>
      <p:sp>
        <p:nvSpPr>
          <p:cNvPr id="7" name="Textfeld 6"/>
          <p:cNvSpPr txBox="1"/>
          <p:nvPr/>
        </p:nvSpPr>
        <p:spPr>
          <a:xfrm>
            <a:off x="8385" y="654594"/>
            <a:ext cx="2637260" cy="830997"/>
          </a:xfrm>
          <a:prstGeom prst="rect">
            <a:avLst/>
          </a:prstGeom>
          <a:noFill/>
        </p:spPr>
        <p:txBody>
          <a:bodyPr wrap="none" rtlCol="0">
            <a:spAutoFit/>
          </a:bodyPr>
          <a:lstStyle/>
          <a:p>
            <a:r>
              <a:rPr lang="de-CH" sz="2400" dirty="0" err="1" smtClean="0"/>
              <a:t>Arduino</a:t>
            </a:r>
            <a:r>
              <a:rPr lang="de-CH" sz="2400" dirty="0" smtClean="0"/>
              <a:t> UNO R3</a:t>
            </a:r>
          </a:p>
          <a:p>
            <a:r>
              <a:rPr lang="de-CH" sz="2400" dirty="0"/>
              <a:t>k</a:t>
            </a:r>
            <a:r>
              <a:rPr lang="de-CH" sz="2400" dirty="0" smtClean="0"/>
              <a:t>ompatibles Board</a:t>
            </a:r>
            <a:endParaRPr lang="de-CH" sz="2400" dirty="0"/>
          </a:p>
        </p:txBody>
      </p:sp>
    </p:spTree>
    <p:extLst>
      <p:ext uri="{BB962C8B-B14F-4D97-AF65-F5344CB8AC3E}">
        <p14:creationId xmlns:p14="http://schemas.microsoft.com/office/powerpoint/2010/main" val="1754732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a:p>
        </p:txBody>
      </p:sp>
      <p:pic>
        <p:nvPicPr>
          <p:cNvPr id="4" name="Grafik 3"/>
          <p:cNvPicPr>
            <a:picLocks noChangeAspect="1"/>
          </p:cNvPicPr>
          <p:nvPr/>
        </p:nvPicPr>
        <p:blipFill>
          <a:blip r:embed="rId2"/>
          <a:stretch>
            <a:fillRect/>
          </a:stretch>
        </p:blipFill>
        <p:spPr>
          <a:xfrm>
            <a:off x="1183084" y="188640"/>
            <a:ext cx="9825832" cy="6480720"/>
          </a:xfrm>
          <a:prstGeom prst="rect">
            <a:avLst/>
          </a:prstGeom>
        </p:spPr>
      </p:pic>
    </p:spTree>
    <p:extLst>
      <p:ext uri="{BB962C8B-B14F-4D97-AF65-F5344CB8AC3E}">
        <p14:creationId xmlns:p14="http://schemas.microsoft.com/office/powerpoint/2010/main" val="3213663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Code</a:t>
            </a:r>
            <a:endParaRPr lang="de-CH" dirty="0"/>
          </a:p>
        </p:txBody>
      </p:sp>
      <p:sp>
        <p:nvSpPr>
          <p:cNvPr id="3" name="Inhaltsplatzhalter 2"/>
          <p:cNvSpPr>
            <a:spLocks noGrp="1"/>
          </p:cNvSpPr>
          <p:nvPr>
            <p:ph idx="1"/>
          </p:nvPr>
        </p:nvSpPr>
        <p:spPr/>
        <p:txBody>
          <a:bodyPr/>
          <a:lstStyle/>
          <a:p>
            <a:r>
              <a:rPr lang="de-CH" dirty="0">
                <a:solidFill>
                  <a:schemeClr val="accent2"/>
                </a:solidFill>
              </a:rPr>
              <a:t>Files -&gt; </a:t>
            </a:r>
            <a:r>
              <a:rPr lang="de-CH" dirty="0" err="1">
                <a:solidFill>
                  <a:schemeClr val="accent2"/>
                </a:solidFill>
              </a:rPr>
              <a:t>Examples</a:t>
            </a:r>
            <a:r>
              <a:rPr lang="de-CH" dirty="0">
                <a:solidFill>
                  <a:schemeClr val="accent2"/>
                </a:solidFill>
              </a:rPr>
              <a:t> -&gt; </a:t>
            </a:r>
            <a:r>
              <a:rPr lang="de-CH" dirty="0" err="1">
                <a:solidFill>
                  <a:schemeClr val="accent2"/>
                </a:solidFill>
              </a:rPr>
              <a:t>Servo</a:t>
            </a:r>
            <a:r>
              <a:rPr lang="de-CH" dirty="0">
                <a:solidFill>
                  <a:schemeClr val="accent2"/>
                </a:solidFill>
              </a:rPr>
              <a:t> -&gt; </a:t>
            </a:r>
            <a:r>
              <a:rPr lang="de-CH" dirty="0" err="1" smtClean="0">
                <a:solidFill>
                  <a:schemeClr val="accent2"/>
                </a:solidFill>
              </a:rPr>
              <a:t>Knob</a:t>
            </a:r>
            <a:endParaRPr lang="de-CH" dirty="0">
              <a:solidFill>
                <a:schemeClr val="accent2"/>
              </a:solidFill>
            </a:endParaRPr>
          </a:p>
          <a:p>
            <a:endParaRPr lang="de-CH" dirty="0"/>
          </a:p>
          <a:p>
            <a:endParaRPr lang="de-CH" dirty="0"/>
          </a:p>
        </p:txBody>
      </p:sp>
    </p:spTree>
    <p:extLst>
      <p:ext uri="{BB962C8B-B14F-4D97-AF65-F5344CB8AC3E}">
        <p14:creationId xmlns:p14="http://schemas.microsoft.com/office/powerpoint/2010/main" val="410634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CH" dirty="0" smtClean="0"/>
              <a:t>Lektion 7</a:t>
            </a:r>
            <a:endParaRPr lang="de-CH" dirty="0"/>
          </a:p>
        </p:txBody>
      </p:sp>
      <p:sp>
        <p:nvSpPr>
          <p:cNvPr id="3" name="Untertitel 2"/>
          <p:cNvSpPr>
            <a:spLocks noGrp="1"/>
          </p:cNvSpPr>
          <p:nvPr>
            <p:ph type="subTitle" idx="1"/>
          </p:nvPr>
        </p:nvSpPr>
        <p:spPr/>
        <p:txBody>
          <a:bodyPr/>
          <a:lstStyle/>
          <a:p>
            <a:r>
              <a:rPr lang="de-CH" dirty="0" smtClean="0"/>
              <a:t>Knöpfe</a:t>
            </a:r>
            <a:endParaRPr lang="de-CH" dirty="0"/>
          </a:p>
        </p:txBody>
      </p:sp>
    </p:spTree>
    <p:extLst>
      <p:ext uri="{BB962C8B-B14F-4D97-AF65-F5344CB8AC3E}">
        <p14:creationId xmlns:p14="http://schemas.microsoft.com/office/powerpoint/2010/main" val="3425726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a:p>
        </p:txBody>
      </p:sp>
      <p:pic>
        <p:nvPicPr>
          <p:cNvPr id="5" name="Grafik 4"/>
          <p:cNvPicPr>
            <a:picLocks noChangeAspect="1"/>
          </p:cNvPicPr>
          <p:nvPr/>
        </p:nvPicPr>
        <p:blipFill>
          <a:blip r:embed="rId2"/>
          <a:stretch>
            <a:fillRect/>
          </a:stretch>
        </p:blipFill>
        <p:spPr>
          <a:xfrm>
            <a:off x="3430501" y="260648"/>
            <a:ext cx="5330998" cy="6336704"/>
          </a:xfrm>
          <a:prstGeom prst="rect">
            <a:avLst/>
          </a:prstGeom>
        </p:spPr>
      </p:pic>
    </p:spTree>
    <p:extLst>
      <p:ext uri="{BB962C8B-B14F-4D97-AF65-F5344CB8AC3E}">
        <p14:creationId xmlns:p14="http://schemas.microsoft.com/office/powerpoint/2010/main" val="3591922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Pull-</a:t>
            </a:r>
            <a:r>
              <a:rPr lang="de-CH" dirty="0" err="1" smtClean="0"/>
              <a:t>Up</a:t>
            </a:r>
            <a:r>
              <a:rPr lang="de-CH" dirty="0" smtClean="0"/>
              <a:t> / Pull-Down Widerstand</a:t>
            </a:r>
            <a:endParaRPr lang="de-CH" dirty="0"/>
          </a:p>
        </p:txBody>
      </p:sp>
      <p:sp>
        <p:nvSpPr>
          <p:cNvPr id="3" name="Inhaltsplatzhalter 2"/>
          <p:cNvSpPr>
            <a:spLocks noGrp="1"/>
          </p:cNvSpPr>
          <p:nvPr>
            <p:ph idx="1"/>
          </p:nvPr>
        </p:nvSpPr>
        <p:spPr/>
        <p:txBody>
          <a:bodyPr/>
          <a:lstStyle/>
          <a:p>
            <a:endParaRPr lang="de-CH" dirty="0"/>
          </a:p>
        </p:txBody>
      </p:sp>
      <p:pic>
        <p:nvPicPr>
          <p:cNvPr id="24578" name="Picture 2" descr="schematic pull-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800" y="2060848"/>
            <a:ext cx="3810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757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Code</a:t>
            </a:r>
            <a:endParaRPr lang="de-CH" dirty="0"/>
          </a:p>
        </p:txBody>
      </p:sp>
      <p:sp>
        <p:nvSpPr>
          <p:cNvPr id="3" name="Inhaltsplatzhalter 2"/>
          <p:cNvSpPr>
            <a:spLocks noGrp="1"/>
          </p:cNvSpPr>
          <p:nvPr>
            <p:ph idx="1"/>
          </p:nvPr>
        </p:nvSpPr>
        <p:spPr/>
        <p:txBody>
          <a:bodyPr/>
          <a:lstStyle/>
          <a:p>
            <a:r>
              <a:rPr lang="de-CH" dirty="0">
                <a:solidFill>
                  <a:schemeClr val="accent2"/>
                </a:solidFill>
              </a:rPr>
              <a:t>Files -&gt; </a:t>
            </a:r>
            <a:r>
              <a:rPr lang="de-CH" dirty="0" err="1">
                <a:solidFill>
                  <a:schemeClr val="accent2"/>
                </a:solidFill>
              </a:rPr>
              <a:t>Examples</a:t>
            </a:r>
            <a:r>
              <a:rPr lang="de-CH" dirty="0">
                <a:solidFill>
                  <a:schemeClr val="accent2"/>
                </a:solidFill>
              </a:rPr>
              <a:t> -&gt; </a:t>
            </a:r>
            <a:r>
              <a:rPr lang="de-CH" dirty="0" smtClean="0">
                <a:solidFill>
                  <a:schemeClr val="accent2"/>
                </a:solidFill>
              </a:rPr>
              <a:t>02. Digital -&gt; Button</a:t>
            </a:r>
            <a:endParaRPr lang="de-CH" dirty="0">
              <a:solidFill>
                <a:schemeClr val="accent2"/>
              </a:solidFill>
            </a:endParaRPr>
          </a:p>
          <a:p>
            <a:endParaRPr lang="de-CH" dirty="0"/>
          </a:p>
        </p:txBody>
      </p:sp>
    </p:spTree>
    <p:extLst>
      <p:ext uri="{BB962C8B-B14F-4D97-AF65-F5344CB8AC3E}">
        <p14:creationId xmlns:p14="http://schemas.microsoft.com/office/powerpoint/2010/main" val="1900218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CH" dirty="0" smtClean="0"/>
              <a:t>Die </a:t>
            </a:r>
            <a:r>
              <a:rPr lang="de-CH" dirty="0" err="1" smtClean="0"/>
              <a:t>Mood-Lamp</a:t>
            </a:r>
            <a:endParaRPr lang="de-CH" dirty="0"/>
          </a:p>
        </p:txBody>
      </p:sp>
      <p:sp>
        <p:nvSpPr>
          <p:cNvPr id="5" name="Untertitel 4"/>
          <p:cNvSpPr>
            <a:spLocks noGrp="1"/>
          </p:cNvSpPr>
          <p:nvPr>
            <p:ph type="subTitle" idx="1"/>
          </p:nvPr>
        </p:nvSpPr>
        <p:spPr/>
        <p:txBody>
          <a:bodyPr/>
          <a:lstStyle/>
          <a:p>
            <a:r>
              <a:rPr lang="de-CH" dirty="0" smtClean="0"/>
              <a:t>Mit euren interaktiven Zusätzen</a:t>
            </a:r>
            <a:endParaRPr lang="de-CH" dirty="0"/>
          </a:p>
        </p:txBody>
      </p:sp>
    </p:spTree>
    <p:extLst>
      <p:ext uri="{BB962C8B-B14F-4D97-AF65-F5344CB8AC3E}">
        <p14:creationId xmlns:p14="http://schemas.microsoft.com/office/powerpoint/2010/main" val="1392154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CH"/>
          </a:p>
        </p:txBody>
      </p:sp>
      <p:sp>
        <p:nvSpPr>
          <p:cNvPr id="3" name="Inhaltsplatzhalter 2"/>
          <p:cNvSpPr>
            <a:spLocks noGrp="1"/>
          </p:cNvSpPr>
          <p:nvPr>
            <p:ph idx="1"/>
          </p:nvPr>
        </p:nvSpPr>
        <p:spPr/>
        <p:txBody>
          <a:bodyPr/>
          <a:lstStyle/>
          <a:p>
            <a:endParaRPr lang="de-CH" dirty="0"/>
          </a:p>
        </p:txBody>
      </p:sp>
      <p:pic>
        <p:nvPicPr>
          <p:cNvPr id="4" name="Grafik 3"/>
          <p:cNvPicPr>
            <a:picLocks noChangeAspect="1"/>
          </p:cNvPicPr>
          <p:nvPr/>
        </p:nvPicPr>
        <p:blipFill>
          <a:blip r:embed="rId2"/>
          <a:stretch>
            <a:fillRect/>
          </a:stretch>
        </p:blipFill>
        <p:spPr>
          <a:xfrm>
            <a:off x="3828002" y="116632"/>
            <a:ext cx="4535996" cy="6624736"/>
          </a:xfrm>
          <a:prstGeom prst="rect">
            <a:avLst/>
          </a:prstGeom>
        </p:spPr>
      </p:pic>
    </p:spTree>
    <p:extLst>
      <p:ext uri="{BB962C8B-B14F-4D97-AF65-F5344CB8AC3E}">
        <p14:creationId xmlns:p14="http://schemas.microsoft.com/office/powerpoint/2010/main" val="3624960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Code</a:t>
            </a:r>
            <a:endParaRPr lang="de-CH" dirty="0"/>
          </a:p>
        </p:txBody>
      </p:sp>
      <p:sp>
        <p:nvSpPr>
          <p:cNvPr id="3" name="Inhaltsplatzhalter 2"/>
          <p:cNvSpPr>
            <a:spLocks noGrp="1"/>
          </p:cNvSpPr>
          <p:nvPr>
            <p:ph idx="1"/>
          </p:nvPr>
        </p:nvSpPr>
        <p:spPr/>
        <p:txBody>
          <a:bodyPr/>
          <a:lstStyle/>
          <a:p>
            <a:r>
              <a:rPr lang="de-CH" dirty="0">
                <a:hlinkClick r:id="rId2"/>
              </a:rPr>
              <a:t>https://</a:t>
            </a:r>
            <a:r>
              <a:rPr lang="de-CH" dirty="0" smtClean="0">
                <a:hlinkClick r:id="rId2"/>
              </a:rPr>
              <a:t>github.com/MakersImZigerschlitz</a:t>
            </a:r>
            <a:endParaRPr lang="de-CH" dirty="0" smtClean="0"/>
          </a:p>
          <a:p>
            <a:endParaRPr lang="de-CH" dirty="0"/>
          </a:p>
        </p:txBody>
      </p:sp>
    </p:spTree>
    <p:extLst>
      <p:ext uri="{BB962C8B-B14F-4D97-AF65-F5344CB8AC3E}">
        <p14:creationId xmlns:p14="http://schemas.microsoft.com/office/powerpoint/2010/main" val="219975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Pins und globale </a:t>
            </a:r>
            <a:r>
              <a:rPr lang="de-CH" dirty="0" err="1" smtClean="0"/>
              <a:t>Variabeln</a:t>
            </a:r>
            <a:r>
              <a:rPr lang="de-CH" dirty="0" smtClean="0"/>
              <a:t> definieren</a:t>
            </a:r>
            <a:endParaRPr lang="de-CH" dirty="0"/>
          </a:p>
        </p:txBody>
      </p:sp>
      <p:sp>
        <p:nvSpPr>
          <p:cNvPr id="3" name="Inhaltsplatzhalter 2"/>
          <p:cNvSpPr>
            <a:spLocks noGrp="1"/>
          </p:cNvSpPr>
          <p:nvPr>
            <p:ph idx="1"/>
          </p:nvPr>
        </p:nvSpPr>
        <p:spPr/>
        <p:txBody>
          <a:bodyPr>
            <a:noAutofit/>
          </a:bodyPr>
          <a:lstStyle/>
          <a:p>
            <a:pPr marL="0" indent="0" fontAlgn="t">
              <a:spcBef>
                <a:spcPts val="0"/>
              </a:spcBef>
              <a:buNone/>
            </a:pPr>
            <a:r>
              <a:rPr lang="de-CH" dirty="0" err="1"/>
              <a:t>const</a:t>
            </a:r>
            <a:r>
              <a:rPr lang="de-CH" dirty="0"/>
              <a:t> </a:t>
            </a:r>
            <a:r>
              <a:rPr lang="de-CH" dirty="0" err="1"/>
              <a:t>int</a:t>
            </a:r>
            <a:r>
              <a:rPr lang="de-CH" dirty="0"/>
              <a:t> </a:t>
            </a:r>
            <a:r>
              <a:rPr lang="de-CH" dirty="0" err="1"/>
              <a:t>redPin</a:t>
            </a:r>
            <a:r>
              <a:rPr lang="de-CH" dirty="0"/>
              <a:t> = </a:t>
            </a:r>
            <a:r>
              <a:rPr lang="de-CH" dirty="0" smtClean="0"/>
              <a:t>10;      </a:t>
            </a:r>
            <a:r>
              <a:rPr lang="de-CH" dirty="0" smtClean="0"/>
              <a:t>	// </a:t>
            </a:r>
            <a:r>
              <a:rPr lang="de-CH" dirty="0"/>
              <a:t>Der Pin an welchem das rote LED angehängt ist</a:t>
            </a:r>
          </a:p>
          <a:p>
            <a:pPr marL="0" indent="0" fontAlgn="t">
              <a:spcBef>
                <a:spcPts val="0"/>
              </a:spcBef>
              <a:buNone/>
            </a:pPr>
            <a:r>
              <a:rPr lang="de-CH" dirty="0" err="1"/>
              <a:t>const</a:t>
            </a:r>
            <a:r>
              <a:rPr lang="de-CH" dirty="0"/>
              <a:t> </a:t>
            </a:r>
            <a:r>
              <a:rPr lang="de-CH" dirty="0" err="1"/>
              <a:t>int</a:t>
            </a:r>
            <a:r>
              <a:rPr lang="de-CH" dirty="0"/>
              <a:t> </a:t>
            </a:r>
            <a:r>
              <a:rPr lang="de-CH" dirty="0" err="1"/>
              <a:t>greenPin</a:t>
            </a:r>
            <a:r>
              <a:rPr lang="de-CH" dirty="0"/>
              <a:t> = </a:t>
            </a:r>
            <a:r>
              <a:rPr lang="de-CH" dirty="0" smtClean="0"/>
              <a:t>9;    // </a:t>
            </a:r>
            <a:r>
              <a:rPr lang="de-CH" dirty="0"/>
              <a:t>Der Pin an welchem das grüne LED angehängt ist</a:t>
            </a:r>
          </a:p>
          <a:p>
            <a:pPr marL="0" indent="0" fontAlgn="t">
              <a:spcBef>
                <a:spcPts val="0"/>
              </a:spcBef>
              <a:buNone/>
            </a:pPr>
            <a:r>
              <a:rPr lang="de-CH" dirty="0" err="1"/>
              <a:t>const</a:t>
            </a:r>
            <a:r>
              <a:rPr lang="de-CH" dirty="0"/>
              <a:t> </a:t>
            </a:r>
            <a:r>
              <a:rPr lang="de-CH" dirty="0" err="1"/>
              <a:t>int</a:t>
            </a:r>
            <a:r>
              <a:rPr lang="de-CH" dirty="0"/>
              <a:t> </a:t>
            </a:r>
            <a:r>
              <a:rPr lang="de-CH" dirty="0" err="1"/>
              <a:t>bluePin</a:t>
            </a:r>
            <a:r>
              <a:rPr lang="de-CH" dirty="0"/>
              <a:t> = </a:t>
            </a:r>
            <a:r>
              <a:rPr lang="de-CH" dirty="0" smtClean="0"/>
              <a:t>11;     </a:t>
            </a:r>
            <a:r>
              <a:rPr lang="de-CH" dirty="0" smtClean="0"/>
              <a:t>	 </a:t>
            </a:r>
            <a:r>
              <a:rPr lang="de-CH" dirty="0"/>
              <a:t>// Der Pin an welchem das blaue LED angehängt ist</a:t>
            </a:r>
            <a:endParaRPr lang="de-CH" sz="800" dirty="0"/>
          </a:p>
        </p:txBody>
      </p:sp>
    </p:spTree>
    <p:extLst>
      <p:ext uri="{BB962C8B-B14F-4D97-AF65-F5344CB8AC3E}">
        <p14:creationId xmlns:p14="http://schemas.microsoft.com/office/powerpoint/2010/main" val="3711103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0" y="350657"/>
            <a:ext cx="10945218" cy="6156686"/>
          </a:xfrm>
          <a:prstGeom prst="rect">
            <a:avLst/>
          </a:prstGeom>
        </p:spPr>
      </p:pic>
      <p:sp>
        <p:nvSpPr>
          <p:cNvPr id="3" name="Textfeld 2"/>
          <p:cNvSpPr txBox="1"/>
          <p:nvPr/>
        </p:nvSpPr>
        <p:spPr>
          <a:xfrm>
            <a:off x="645364" y="1128335"/>
            <a:ext cx="4900701" cy="707886"/>
          </a:xfrm>
          <a:prstGeom prst="rect">
            <a:avLst/>
          </a:prstGeom>
          <a:noFill/>
        </p:spPr>
        <p:txBody>
          <a:bodyPr wrap="none" rtlCol="0">
            <a:spAutoFit/>
          </a:bodyPr>
          <a:lstStyle/>
          <a:p>
            <a:r>
              <a:rPr lang="de-CH" sz="4000" dirty="0" smtClean="0">
                <a:solidFill>
                  <a:schemeClr val="bg1"/>
                </a:solidFill>
              </a:rPr>
              <a:t>Männliche Steckkabel</a:t>
            </a:r>
            <a:endParaRPr lang="de-CH" sz="4000" dirty="0">
              <a:solidFill>
                <a:schemeClr val="bg1"/>
              </a:solidFill>
            </a:endParaRPr>
          </a:p>
        </p:txBody>
      </p:sp>
      <p:sp>
        <p:nvSpPr>
          <p:cNvPr id="4" name="Textfeld 3"/>
          <p:cNvSpPr txBox="1"/>
          <p:nvPr/>
        </p:nvSpPr>
        <p:spPr>
          <a:xfrm>
            <a:off x="6832869" y="1836221"/>
            <a:ext cx="4757713" cy="707886"/>
          </a:xfrm>
          <a:prstGeom prst="rect">
            <a:avLst/>
          </a:prstGeom>
          <a:noFill/>
        </p:spPr>
        <p:txBody>
          <a:bodyPr wrap="none" rtlCol="0">
            <a:spAutoFit/>
          </a:bodyPr>
          <a:lstStyle/>
          <a:p>
            <a:r>
              <a:rPr lang="de-CH" sz="4000" dirty="0" smtClean="0">
                <a:solidFill>
                  <a:schemeClr val="bg1"/>
                </a:solidFill>
              </a:rPr>
              <a:t>Weibliche Steckkabel</a:t>
            </a:r>
            <a:endParaRPr lang="de-CH" sz="4000" dirty="0">
              <a:solidFill>
                <a:schemeClr val="bg1"/>
              </a:solidFill>
            </a:endParaRPr>
          </a:p>
        </p:txBody>
      </p:sp>
      <p:sp>
        <p:nvSpPr>
          <p:cNvPr id="5" name="Textfeld 4"/>
          <p:cNvSpPr txBox="1"/>
          <p:nvPr/>
        </p:nvSpPr>
        <p:spPr>
          <a:xfrm>
            <a:off x="6832869" y="5445224"/>
            <a:ext cx="4116833" cy="707886"/>
          </a:xfrm>
          <a:prstGeom prst="rect">
            <a:avLst/>
          </a:prstGeom>
          <a:noFill/>
        </p:spPr>
        <p:txBody>
          <a:bodyPr wrap="none" rtlCol="0">
            <a:spAutoFit/>
          </a:bodyPr>
          <a:lstStyle/>
          <a:p>
            <a:r>
              <a:rPr lang="de-CH" sz="4000" dirty="0" smtClean="0">
                <a:solidFill>
                  <a:schemeClr val="bg1"/>
                </a:solidFill>
              </a:rPr>
              <a:t>Männliche Header</a:t>
            </a:r>
            <a:endParaRPr lang="de-CH" sz="4000" dirty="0">
              <a:solidFill>
                <a:schemeClr val="bg1"/>
              </a:solidFill>
            </a:endParaRPr>
          </a:p>
        </p:txBody>
      </p:sp>
    </p:spTree>
    <p:extLst>
      <p:ext uri="{BB962C8B-B14F-4D97-AF65-F5344CB8AC3E}">
        <p14:creationId xmlns:p14="http://schemas.microsoft.com/office/powerpoint/2010/main" val="2089930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Setup-Schleife</a:t>
            </a:r>
            <a:endParaRPr lang="de-CH" dirty="0"/>
          </a:p>
        </p:txBody>
      </p:sp>
      <p:sp>
        <p:nvSpPr>
          <p:cNvPr id="3" name="Inhaltsplatzhalter 2"/>
          <p:cNvSpPr>
            <a:spLocks noGrp="1"/>
          </p:cNvSpPr>
          <p:nvPr>
            <p:ph idx="1"/>
          </p:nvPr>
        </p:nvSpPr>
        <p:spPr>
          <a:xfrm>
            <a:off x="1524000" y="1828800"/>
            <a:ext cx="9144000" cy="4480520"/>
          </a:xfrm>
        </p:spPr>
        <p:txBody>
          <a:bodyPr>
            <a:noAutofit/>
          </a:bodyPr>
          <a:lstStyle/>
          <a:p>
            <a:pPr marL="0" indent="0" fontAlgn="t">
              <a:spcBef>
                <a:spcPts val="0"/>
              </a:spcBef>
              <a:buNone/>
            </a:pPr>
            <a:r>
              <a:rPr lang="de-CH" dirty="0" err="1"/>
              <a:t>void</a:t>
            </a:r>
            <a:r>
              <a:rPr lang="de-CH" dirty="0"/>
              <a:t> </a:t>
            </a:r>
            <a:r>
              <a:rPr lang="de-CH" dirty="0" err="1"/>
              <a:t>setup</a:t>
            </a:r>
            <a:r>
              <a:rPr lang="de-CH" dirty="0"/>
              <a:t>() {</a:t>
            </a:r>
          </a:p>
          <a:p>
            <a:pPr marL="0" indent="0" fontAlgn="t">
              <a:spcBef>
                <a:spcPts val="0"/>
              </a:spcBef>
              <a:buNone/>
            </a:pPr>
            <a:r>
              <a:rPr lang="de-CH" dirty="0"/>
              <a:t>  </a:t>
            </a:r>
            <a:r>
              <a:rPr lang="de-CH" dirty="0" err="1"/>
              <a:t>setColorRgb</a:t>
            </a:r>
            <a:r>
              <a:rPr lang="de-CH" dirty="0"/>
              <a:t>(0,0,0);      // Beginne das Programm mit allen LEDs ausgeschaltet</a:t>
            </a:r>
          </a:p>
          <a:p>
            <a:pPr marL="0" indent="0" fontAlgn="t">
              <a:spcBef>
                <a:spcPts val="0"/>
              </a:spcBef>
              <a:buNone/>
            </a:pPr>
            <a:r>
              <a:rPr lang="de-CH" dirty="0"/>
              <a:t>} </a:t>
            </a:r>
          </a:p>
        </p:txBody>
      </p:sp>
    </p:spTree>
    <p:extLst>
      <p:ext uri="{BB962C8B-B14F-4D97-AF65-F5344CB8AC3E}">
        <p14:creationId xmlns:p14="http://schemas.microsoft.com/office/powerpoint/2010/main" val="1624747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Loop-Schleife</a:t>
            </a:r>
            <a:endParaRPr lang="de-CH" dirty="0"/>
          </a:p>
        </p:txBody>
      </p:sp>
      <p:sp>
        <p:nvSpPr>
          <p:cNvPr id="3" name="Inhaltsplatzhalter 2"/>
          <p:cNvSpPr>
            <a:spLocks noGrp="1"/>
          </p:cNvSpPr>
          <p:nvPr>
            <p:ph idx="1"/>
          </p:nvPr>
        </p:nvSpPr>
        <p:spPr>
          <a:xfrm>
            <a:off x="1524000" y="1828800"/>
            <a:ext cx="9144000" cy="4696544"/>
          </a:xfrm>
        </p:spPr>
        <p:txBody>
          <a:bodyPr>
            <a:noAutofit/>
          </a:bodyPr>
          <a:lstStyle/>
          <a:p>
            <a:pPr marL="0" indent="0" fontAlgn="t">
              <a:spcBef>
                <a:spcPts val="0"/>
              </a:spcBef>
              <a:buNone/>
            </a:pPr>
            <a:r>
              <a:rPr lang="de-CH" sz="1200" dirty="0" err="1"/>
              <a:t>void</a:t>
            </a:r>
            <a:r>
              <a:rPr lang="de-CH" sz="1200" dirty="0"/>
              <a:t> </a:t>
            </a:r>
            <a:r>
              <a:rPr lang="de-CH" sz="1200" dirty="0" err="1"/>
              <a:t>loop</a:t>
            </a:r>
            <a:r>
              <a:rPr lang="de-CH" sz="1200" dirty="0"/>
              <a:t>() {</a:t>
            </a:r>
          </a:p>
          <a:p>
            <a:pPr marL="0" indent="0" fontAlgn="t">
              <a:spcBef>
                <a:spcPts val="0"/>
              </a:spcBef>
              <a:buNone/>
            </a:pPr>
            <a:r>
              <a:rPr lang="de-CH" sz="1200" dirty="0"/>
              <a:t> // Festlegen eines Array = eine Variable mit 3 Speicherpositionen für die Farbwerte R, G und B</a:t>
            </a:r>
          </a:p>
          <a:p>
            <a:pPr marL="0" indent="0" fontAlgn="t">
              <a:spcBef>
                <a:spcPts val="0"/>
              </a:spcBef>
              <a:buNone/>
            </a:pPr>
            <a:r>
              <a:rPr lang="de-CH" sz="1200" dirty="0"/>
              <a:t>  </a:t>
            </a:r>
            <a:r>
              <a:rPr lang="de-CH" sz="1200" dirty="0" err="1"/>
              <a:t>unsigned</a:t>
            </a:r>
            <a:r>
              <a:rPr lang="de-CH" sz="1200" dirty="0"/>
              <a:t> </a:t>
            </a:r>
            <a:r>
              <a:rPr lang="de-CH" sz="1200" dirty="0" err="1"/>
              <a:t>int</a:t>
            </a:r>
            <a:r>
              <a:rPr lang="de-CH" sz="1200" dirty="0"/>
              <a:t> </a:t>
            </a:r>
            <a:r>
              <a:rPr lang="de-CH" sz="1200" dirty="0" err="1"/>
              <a:t>rgbColor</a:t>
            </a:r>
            <a:r>
              <a:rPr lang="de-CH" sz="1200" dirty="0"/>
              <a:t>[3];</a:t>
            </a:r>
          </a:p>
          <a:p>
            <a:pPr marL="0" indent="0" fontAlgn="t">
              <a:spcBef>
                <a:spcPts val="0"/>
              </a:spcBef>
              <a:buNone/>
            </a:pPr>
            <a:endParaRPr lang="de-CH" sz="1200" dirty="0"/>
          </a:p>
          <a:p>
            <a:pPr marL="0" indent="0" fontAlgn="t">
              <a:spcBef>
                <a:spcPts val="0"/>
              </a:spcBef>
              <a:buNone/>
            </a:pPr>
            <a:r>
              <a:rPr lang="de-CH" sz="1200" dirty="0"/>
              <a:t>  // Beginnen wir mit einem roten LED</a:t>
            </a:r>
          </a:p>
          <a:p>
            <a:pPr marL="0" indent="0" fontAlgn="t">
              <a:spcBef>
                <a:spcPts val="0"/>
              </a:spcBef>
              <a:buNone/>
            </a:pPr>
            <a:r>
              <a:rPr lang="de-CH" sz="1200" dirty="0"/>
              <a:t>  </a:t>
            </a:r>
            <a:r>
              <a:rPr lang="de-CH" sz="1200" dirty="0" err="1"/>
              <a:t>rgbColor</a:t>
            </a:r>
            <a:r>
              <a:rPr lang="de-CH" sz="1200" dirty="0"/>
              <a:t>[0] = 255;</a:t>
            </a:r>
          </a:p>
          <a:p>
            <a:pPr marL="0" indent="0" fontAlgn="t">
              <a:spcBef>
                <a:spcPts val="0"/>
              </a:spcBef>
              <a:buNone/>
            </a:pPr>
            <a:r>
              <a:rPr lang="de-CH" sz="1200" dirty="0"/>
              <a:t>  </a:t>
            </a:r>
            <a:r>
              <a:rPr lang="de-CH" sz="1200" dirty="0" err="1"/>
              <a:t>rgbColor</a:t>
            </a:r>
            <a:r>
              <a:rPr lang="de-CH" sz="1200" dirty="0"/>
              <a:t>[1] = 0;</a:t>
            </a:r>
          </a:p>
          <a:p>
            <a:pPr marL="0" indent="0" fontAlgn="t">
              <a:spcBef>
                <a:spcPts val="0"/>
              </a:spcBef>
              <a:buNone/>
            </a:pPr>
            <a:r>
              <a:rPr lang="de-CH" sz="1200" dirty="0"/>
              <a:t>  </a:t>
            </a:r>
            <a:r>
              <a:rPr lang="de-CH" sz="1200" dirty="0" err="1"/>
              <a:t>rgbColor</a:t>
            </a:r>
            <a:r>
              <a:rPr lang="de-CH" sz="1200" dirty="0"/>
              <a:t>[2] = 0;  </a:t>
            </a:r>
          </a:p>
          <a:p>
            <a:pPr marL="0" indent="0" fontAlgn="t">
              <a:spcBef>
                <a:spcPts val="0"/>
              </a:spcBef>
              <a:buNone/>
            </a:pPr>
            <a:endParaRPr lang="de-CH" sz="1200" dirty="0"/>
          </a:p>
          <a:p>
            <a:pPr marL="0" indent="0" fontAlgn="t">
              <a:spcBef>
                <a:spcPts val="0"/>
              </a:spcBef>
              <a:buNone/>
            </a:pPr>
            <a:r>
              <a:rPr lang="de-CH" sz="1200" dirty="0"/>
              <a:t>  // Wählt aus welche Farben an Intensität zu- oder abnehmen sollen.</a:t>
            </a:r>
          </a:p>
          <a:p>
            <a:pPr marL="0" indent="0" fontAlgn="t">
              <a:spcBef>
                <a:spcPts val="0"/>
              </a:spcBef>
              <a:buNone/>
            </a:pPr>
            <a:r>
              <a:rPr lang="de-CH" sz="1200" dirty="0"/>
              <a:t>  </a:t>
            </a:r>
            <a:r>
              <a:rPr lang="de-CH" sz="1200" dirty="0" err="1"/>
              <a:t>for</a:t>
            </a:r>
            <a:r>
              <a:rPr lang="de-CH" sz="1200" dirty="0"/>
              <a:t> (</a:t>
            </a:r>
            <a:r>
              <a:rPr lang="de-CH" sz="1200" dirty="0" err="1"/>
              <a:t>int</a:t>
            </a:r>
            <a:r>
              <a:rPr lang="de-CH" sz="1200" dirty="0"/>
              <a:t> </a:t>
            </a:r>
            <a:r>
              <a:rPr lang="de-CH" sz="1200" dirty="0" err="1"/>
              <a:t>decColor</a:t>
            </a:r>
            <a:r>
              <a:rPr lang="de-CH" sz="1200" dirty="0"/>
              <a:t> = 0; </a:t>
            </a:r>
            <a:r>
              <a:rPr lang="de-CH" sz="1200" dirty="0" err="1"/>
              <a:t>decColor</a:t>
            </a:r>
            <a:r>
              <a:rPr lang="de-CH" sz="1200" dirty="0"/>
              <a:t> &lt; 3; </a:t>
            </a:r>
            <a:r>
              <a:rPr lang="de-CH" sz="1200" dirty="0" err="1"/>
              <a:t>decColor</a:t>
            </a:r>
            <a:r>
              <a:rPr lang="de-CH" sz="1200" dirty="0"/>
              <a:t> += 1) {</a:t>
            </a:r>
          </a:p>
          <a:p>
            <a:pPr marL="0" indent="0" fontAlgn="t">
              <a:spcBef>
                <a:spcPts val="0"/>
              </a:spcBef>
              <a:buNone/>
            </a:pPr>
            <a:r>
              <a:rPr lang="de-CH" sz="1200" dirty="0"/>
              <a:t>    </a:t>
            </a:r>
          </a:p>
          <a:p>
            <a:pPr marL="0" indent="0" fontAlgn="t">
              <a:spcBef>
                <a:spcPts val="0"/>
              </a:spcBef>
              <a:buNone/>
            </a:pPr>
            <a:r>
              <a:rPr lang="de-CH" sz="1200" dirty="0"/>
              <a:t>    </a:t>
            </a:r>
            <a:r>
              <a:rPr lang="de-CH" sz="1200" dirty="0" err="1"/>
              <a:t>int</a:t>
            </a:r>
            <a:r>
              <a:rPr lang="de-CH" sz="1200" dirty="0"/>
              <a:t> </a:t>
            </a:r>
            <a:r>
              <a:rPr lang="de-CH" sz="1200" dirty="0" err="1"/>
              <a:t>incColor</a:t>
            </a:r>
            <a:r>
              <a:rPr lang="de-CH" sz="1200" dirty="0"/>
              <a:t>;</a:t>
            </a:r>
          </a:p>
          <a:p>
            <a:pPr marL="0" indent="0" fontAlgn="t">
              <a:spcBef>
                <a:spcPts val="0"/>
              </a:spcBef>
              <a:buNone/>
            </a:pPr>
            <a:r>
              <a:rPr lang="de-CH" sz="1200" dirty="0"/>
              <a:t>    </a:t>
            </a:r>
            <a:r>
              <a:rPr lang="de-CH" sz="1200" dirty="0" err="1"/>
              <a:t>if</a:t>
            </a:r>
            <a:r>
              <a:rPr lang="de-CH" sz="1200" dirty="0"/>
              <a:t> (</a:t>
            </a:r>
            <a:r>
              <a:rPr lang="de-CH" sz="1200" dirty="0" err="1"/>
              <a:t>decColor</a:t>
            </a:r>
            <a:r>
              <a:rPr lang="de-CH" sz="1200" dirty="0"/>
              <a:t> == 2) {</a:t>
            </a:r>
          </a:p>
          <a:p>
            <a:pPr marL="0" indent="0" fontAlgn="t">
              <a:spcBef>
                <a:spcPts val="0"/>
              </a:spcBef>
              <a:buNone/>
            </a:pPr>
            <a:r>
              <a:rPr lang="de-CH" sz="1200" dirty="0"/>
              <a:t>        </a:t>
            </a:r>
            <a:r>
              <a:rPr lang="de-CH" sz="1200" dirty="0" err="1"/>
              <a:t>incColor</a:t>
            </a:r>
            <a:r>
              <a:rPr lang="de-CH" sz="1200" dirty="0"/>
              <a:t> = 0;</a:t>
            </a:r>
          </a:p>
          <a:p>
            <a:pPr marL="0" indent="0" fontAlgn="t">
              <a:spcBef>
                <a:spcPts val="0"/>
              </a:spcBef>
              <a:buNone/>
            </a:pPr>
            <a:r>
              <a:rPr lang="de-CH" sz="1200" dirty="0"/>
              <a:t>    } </a:t>
            </a:r>
            <a:r>
              <a:rPr lang="de-CH" sz="1200" dirty="0" err="1"/>
              <a:t>else</a:t>
            </a:r>
            <a:r>
              <a:rPr lang="de-CH" sz="1200" dirty="0"/>
              <a:t> {</a:t>
            </a:r>
          </a:p>
          <a:p>
            <a:pPr marL="0" indent="0" fontAlgn="t">
              <a:spcBef>
                <a:spcPts val="0"/>
              </a:spcBef>
              <a:buNone/>
            </a:pPr>
            <a:r>
              <a:rPr lang="de-CH" sz="1200" dirty="0"/>
              <a:t>        </a:t>
            </a:r>
            <a:r>
              <a:rPr lang="de-CH" sz="1200" dirty="0" err="1"/>
              <a:t>incColor</a:t>
            </a:r>
            <a:r>
              <a:rPr lang="de-CH" sz="1200" dirty="0"/>
              <a:t> = </a:t>
            </a:r>
            <a:r>
              <a:rPr lang="de-CH" sz="1200" dirty="0" err="1"/>
              <a:t>decColor</a:t>
            </a:r>
            <a:r>
              <a:rPr lang="de-CH" sz="1200" dirty="0"/>
              <a:t> +1;</a:t>
            </a:r>
          </a:p>
          <a:p>
            <a:pPr marL="0" indent="0" fontAlgn="t">
              <a:spcBef>
                <a:spcPts val="0"/>
              </a:spcBef>
              <a:buNone/>
            </a:pPr>
            <a:r>
              <a:rPr lang="de-CH" sz="1200" dirty="0"/>
              <a:t>    }</a:t>
            </a:r>
          </a:p>
          <a:p>
            <a:pPr marL="0" indent="0" fontAlgn="t">
              <a:spcBef>
                <a:spcPts val="0"/>
              </a:spcBef>
              <a:buNone/>
            </a:pPr>
            <a:endParaRPr lang="de-CH" sz="1200" dirty="0"/>
          </a:p>
          <a:p>
            <a:pPr marL="0" indent="0" fontAlgn="t">
              <a:spcBef>
                <a:spcPts val="0"/>
              </a:spcBef>
              <a:buNone/>
            </a:pPr>
            <a:r>
              <a:rPr lang="de-CH" sz="1200" dirty="0"/>
              <a:t>    // Zwei Farben Cross-Faden: Von einer zur anderen Farbe übergehen</a:t>
            </a:r>
          </a:p>
          <a:p>
            <a:pPr marL="0" indent="0" fontAlgn="t">
              <a:spcBef>
                <a:spcPts val="0"/>
              </a:spcBef>
              <a:buNone/>
            </a:pPr>
            <a:r>
              <a:rPr lang="de-CH" sz="1200" dirty="0"/>
              <a:t>    </a:t>
            </a:r>
            <a:r>
              <a:rPr lang="de-CH" sz="1200" dirty="0" err="1"/>
              <a:t>for</a:t>
            </a:r>
            <a:r>
              <a:rPr lang="de-CH" sz="1200" dirty="0"/>
              <a:t>(</a:t>
            </a:r>
            <a:r>
              <a:rPr lang="de-CH" sz="1200" dirty="0" err="1"/>
              <a:t>int</a:t>
            </a:r>
            <a:r>
              <a:rPr lang="de-CH" sz="1200" dirty="0"/>
              <a:t> i = 0; i &lt; 255; i += 1) {</a:t>
            </a:r>
          </a:p>
          <a:p>
            <a:pPr marL="0" indent="0" fontAlgn="t">
              <a:spcBef>
                <a:spcPts val="0"/>
              </a:spcBef>
              <a:buNone/>
            </a:pPr>
            <a:r>
              <a:rPr lang="de-CH" sz="1200" dirty="0"/>
              <a:t>      </a:t>
            </a:r>
            <a:r>
              <a:rPr lang="de-CH" sz="1200" dirty="0" err="1"/>
              <a:t>rgbColor</a:t>
            </a:r>
            <a:r>
              <a:rPr lang="de-CH" sz="1200" dirty="0"/>
              <a:t>[</a:t>
            </a:r>
            <a:r>
              <a:rPr lang="de-CH" sz="1200" dirty="0" err="1"/>
              <a:t>decColor</a:t>
            </a:r>
            <a:r>
              <a:rPr lang="de-CH" sz="1200" dirty="0"/>
              <a:t>] -= 1;</a:t>
            </a:r>
          </a:p>
          <a:p>
            <a:pPr marL="0" indent="0" fontAlgn="t">
              <a:spcBef>
                <a:spcPts val="0"/>
              </a:spcBef>
              <a:buNone/>
            </a:pPr>
            <a:r>
              <a:rPr lang="de-CH" sz="1200" dirty="0"/>
              <a:t>      </a:t>
            </a:r>
            <a:r>
              <a:rPr lang="de-CH" sz="1200" dirty="0" err="1"/>
              <a:t>rgbColor</a:t>
            </a:r>
            <a:r>
              <a:rPr lang="de-CH" sz="1200" dirty="0"/>
              <a:t>[</a:t>
            </a:r>
            <a:r>
              <a:rPr lang="de-CH" sz="1200" dirty="0" err="1"/>
              <a:t>incColor</a:t>
            </a:r>
            <a:r>
              <a:rPr lang="de-CH" sz="1200" dirty="0"/>
              <a:t>] += 1;</a:t>
            </a:r>
          </a:p>
          <a:p>
            <a:pPr marL="0" indent="0" fontAlgn="t">
              <a:spcBef>
                <a:spcPts val="0"/>
              </a:spcBef>
              <a:buNone/>
            </a:pPr>
            <a:r>
              <a:rPr lang="de-CH" sz="1200" dirty="0"/>
              <a:t>      </a:t>
            </a:r>
          </a:p>
          <a:p>
            <a:pPr marL="0" indent="0" fontAlgn="t">
              <a:spcBef>
                <a:spcPts val="0"/>
              </a:spcBef>
              <a:buNone/>
            </a:pPr>
            <a:r>
              <a:rPr lang="de-CH" sz="1200" dirty="0"/>
              <a:t>      </a:t>
            </a:r>
            <a:r>
              <a:rPr lang="de-CH" sz="1200" dirty="0" err="1"/>
              <a:t>setColorRgb</a:t>
            </a:r>
            <a:r>
              <a:rPr lang="de-CH" sz="1200" dirty="0"/>
              <a:t>(</a:t>
            </a:r>
            <a:r>
              <a:rPr lang="de-CH" sz="1200" dirty="0" err="1"/>
              <a:t>rgbColor</a:t>
            </a:r>
            <a:r>
              <a:rPr lang="de-CH" sz="1200" dirty="0"/>
              <a:t>[0], </a:t>
            </a:r>
            <a:r>
              <a:rPr lang="de-CH" sz="1200" dirty="0" err="1"/>
              <a:t>rgbColor</a:t>
            </a:r>
            <a:r>
              <a:rPr lang="de-CH" sz="1200" dirty="0"/>
              <a:t>[1], </a:t>
            </a:r>
            <a:r>
              <a:rPr lang="de-CH" sz="1200" dirty="0" err="1"/>
              <a:t>rgbColor</a:t>
            </a:r>
            <a:r>
              <a:rPr lang="de-CH" sz="1200" dirty="0"/>
              <a:t>[2]);</a:t>
            </a:r>
          </a:p>
          <a:p>
            <a:pPr marL="0" indent="0" fontAlgn="t">
              <a:spcBef>
                <a:spcPts val="0"/>
              </a:spcBef>
              <a:buNone/>
            </a:pPr>
            <a:r>
              <a:rPr lang="de-CH" sz="1200" dirty="0"/>
              <a:t>      </a:t>
            </a:r>
            <a:r>
              <a:rPr lang="de-CH" sz="1200" dirty="0" err="1"/>
              <a:t>delay</a:t>
            </a:r>
            <a:r>
              <a:rPr lang="de-CH" sz="1200" dirty="0"/>
              <a:t>(5);</a:t>
            </a:r>
          </a:p>
          <a:p>
            <a:pPr marL="0" indent="0" fontAlgn="t">
              <a:spcBef>
                <a:spcPts val="0"/>
              </a:spcBef>
              <a:buNone/>
            </a:pPr>
            <a:r>
              <a:rPr lang="de-CH" sz="1200" dirty="0"/>
              <a:t>    }</a:t>
            </a:r>
          </a:p>
          <a:p>
            <a:pPr marL="0" indent="0" fontAlgn="t">
              <a:spcBef>
                <a:spcPts val="0"/>
              </a:spcBef>
              <a:buNone/>
            </a:pPr>
            <a:r>
              <a:rPr lang="de-CH" sz="1200" dirty="0"/>
              <a:t>  }}</a:t>
            </a:r>
          </a:p>
        </p:txBody>
      </p:sp>
    </p:spTree>
    <p:extLst>
      <p:ext uri="{BB962C8B-B14F-4D97-AF65-F5344CB8AC3E}">
        <p14:creationId xmlns:p14="http://schemas.microsoft.com/office/powerpoint/2010/main" val="1962110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Dem LED die neuen Werte senden</a:t>
            </a:r>
            <a:endParaRPr lang="de-CH" dirty="0"/>
          </a:p>
        </p:txBody>
      </p:sp>
      <p:sp>
        <p:nvSpPr>
          <p:cNvPr id="3" name="Inhaltsplatzhalter 2"/>
          <p:cNvSpPr>
            <a:spLocks noGrp="1"/>
          </p:cNvSpPr>
          <p:nvPr>
            <p:ph idx="1"/>
          </p:nvPr>
        </p:nvSpPr>
        <p:spPr>
          <a:xfrm>
            <a:off x="1524000" y="1828800"/>
            <a:ext cx="9144000" cy="4480520"/>
          </a:xfrm>
        </p:spPr>
        <p:txBody>
          <a:bodyPr>
            <a:noAutofit/>
          </a:bodyPr>
          <a:lstStyle/>
          <a:p>
            <a:pPr marL="0" indent="0" fontAlgn="t">
              <a:spcBef>
                <a:spcPts val="0"/>
              </a:spcBef>
              <a:buNone/>
            </a:pPr>
            <a:r>
              <a:rPr lang="de-CH" dirty="0" err="1"/>
              <a:t>void</a:t>
            </a:r>
            <a:r>
              <a:rPr lang="de-CH" dirty="0"/>
              <a:t> </a:t>
            </a:r>
            <a:r>
              <a:rPr lang="de-CH" dirty="0" err="1"/>
              <a:t>setColorRgb</a:t>
            </a:r>
            <a:r>
              <a:rPr lang="de-CH" dirty="0"/>
              <a:t>(</a:t>
            </a:r>
            <a:r>
              <a:rPr lang="de-CH" dirty="0" err="1"/>
              <a:t>unsigned</a:t>
            </a:r>
            <a:r>
              <a:rPr lang="de-CH" dirty="0"/>
              <a:t> </a:t>
            </a:r>
            <a:r>
              <a:rPr lang="de-CH" dirty="0" err="1"/>
              <a:t>int</a:t>
            </a:r>
            <a:r>
              <a:rPr lang="de-CH" dirty="0"/>
              <a:t> </a:t>
            </a:r>
            <a:r>
              <a:rPr lang="de-CH" dirty="0" err="1"/>
              <a:t>red</a:t>
            </a:r>
            <a:r>
              <a:rPr lang="de-CH" dirty="0"/>
              <a:t>, </a:t>
            </a:r>
            <a:r>
              <a:rPr lang="de-CH" dirty="0" err="1"/>
              <a:t>unsigned</a:t>
            </a:r>
            <a:r>
              <a:rPr lang="de-CH" dirty="0"/>
              <a:t> </a:t>
            </a:r>
            <a:r>
              <a:rPr lang="de-CH" dirty="0" err="1"/>
              <a:t>int</a:t>
            </a:r>
            <a:r>
              <a:rPr lang="de-CH" dirty="0"/>
              <a:t> </a:t>
            </a:r>
            <a:r>
              <a:rPr lang="de-CH" dirty="0" err="1"/>
              <a:t>green</a:t>
            </a:r>
            <a:r>
              <a:rPr lang="de-CH" dirty="0"/>
              <a:t>, </a:t>
            </a:r>
            <a:r>
              <a:rPr lang="de-CH" dirty="0" err="1"/>
              <a:t>unsigned</a:t>
            </a:r>
            <a:r>
              <a:rPr lang="de-CH" dirty="0"/>
              <a:t> </a:t>
            </a:r>
            <a:r>
              <a:rPr lang="de-CH" dirty="0" err="1"/>
              <a:t>int</a:t>
            </a:r>
            <a:r>
              <a:rPr lang="de-CH" dirty="0"/>
              <a:t> </a:t>
            </a:r>
            <a:r>
              <a:rPr lang="de-CH" dirty="0" err="1"/>
              <a:t>blue</a:t>
            </a:r>
            <a:r>
              <a:rPr lang="de-CH" dirty="0"/>
              <a:t>) {</a:t>
            </a:r>
          </a:p>
          <a:p>
            <a:pPr marL="0" indent="0" fontAlgn="t">
              <a:spcBef>
                <a:spcPts val="0"/>
              </a:spcBef>
              <a:buNone/>
            </a:pPr>
            <a:r>
              <a:rPr lang="de-CH" dirty="0"/>
              <a:t>  </a:t>
            </a:r>
            <a:r>
              <a:rPr lang="de-CH" dirty="0" err="1"/>
              <a:t>analogWrite</a:t>
            </a:r>
            <a:r>
              <a:rPr lang="de-CH" dirty="0"/>
              <a:t>(</a:t>
            </a:r>
            <a:r>
              <a:rPr lang="de-CH" dirty="0" err="1"/>
              <a:t>redPin</a:t>
            </a:r>
            <a:r>
              <a:rPr lang="de-CH" dirty="0"/>
              <a:t>, </a:t>
            </a:r>
            <a:r>
              <a:rPr lang="de-CH" dirty="0" err="1"/>
              <a:t>red</a:t>
            </a:r>
            <a:r>
              <a:rPr lang="de-CH" dirty="0"/>
              <a:t>);       </a:t>
            </a:r>
            <a:r>
              <a:rPr lang="de-CH" dirty="0" smtClean="0"/>
              <a:t>	//</a:t>
            </a:r>
            <a:r>
              <a:rPr lang="de-CH" dirty="0"/>
              <a:t>Sende den roten Farbanteil an das LED</a:t>
            </a:r>
          </a:p>
          <a:p>
            <a:pPr marL="0" indent="0" fontAlgn="t">
              <a:spcBef>
                <a:spcPts val="0"/>
              </a:spcBef>
              <a:buNone/>
            </a:pPr>
            <a:r>
              <a:rPr lang="de-CH" dirty="0"/>
              <a:t>  </a:t>
            </a:r>
            <a:r>
              <a:rPr lang="de-CH" dirty="0" err="1"/>
              <a:t>analogWrite</a:t>
            </a:r>
            <a:r>
              <a:rPr lang="de-CH" dirty="0"/>
              <a:t>(</a:t>
            </a:r>
            <a:r>
              <a:rPr lang="de-CH" dirty="0" err="1"/>
              <a:t>greenPin</a:t>
            </a:r>
            <a:r>
              <a:rPr lang="de-CH" dirty="0"/>
              <a:t>, </a:t>
            </a:r>
            <a:r>
              <a:rPr lang="de-CH" dirty="0" err="1"/>
              <a:t>green</a:t>
            </a:r>
            <a:r>
              <a:rPr lang="de-CH" dirty="0"/>
              <a:t>);   </a:t>
            </a:r>
            <a:r>
              <a:rPr lang="de-CH" dirty="0" smtClean="0"/>
              <a:t>	//</a:t>
            </a:r>
            <a:r>
              <a:rPr lang="de-CH" dirty="0"/>
              <a:t>Sende den grünen Farbanteil an das LED</a:t>
            </a:r>
          </a:p>
          <a:p>
            <a:pPr marL="0" indent="0" fontAlgn="t">
              <a:spcBef>
                <a:spcPts val="0"/>
              </a:spcBef>
              <a:buNone/>
            </a:pPr>
            <a:r>
              <a:rPr lang="de-CH" dirty="0"/>
              <a:t>  </a:t>
            </a:r>
            <a:r>
              <a:rPr lang="de-CH" dirty="0" err="1"/>
              <a:t>analogWrite</a:t>
            </a:r>
            <a:r>
              <a:rPr lang="de-CH" dirty="0"/>
              <a:t>(</a:t>
            </a:r>
            <a:r>
              <a:rPr lang="de-CH" dirty="0" err="1"/>
              <a:t>bluePin</a:t>
            </a:r>
            <a:r>
              <a:rPr lang="de-CH" dirty="0"/>
              <a:t>, </a:t>
            </a:r>
            <a:r>
              <a:rPr lang="de-CH" dirty="0" err="1"/>
              <a:t>blue</a:t>
            </a:r>
            <a:r>
              <a:rPr lang="de-CH" dirty="0"/>
              <a:t>);    </a:t>
            </a:r>
            <a:r>
              <a:rPr lang="de-CH" dirty="0" smtClean="0"/>
              <a:t>	 </a:t>
            </a:r>
            <a:r>
              <a:rPr lang="de-CH" dirty="0"/>
              <a:t>//Sende den blauen Farbanteil an das LED</a:t>
            </a:r>
          </a:p>
          <a:p>
            <a:pPr marL="0" indent="0" fontAlgn="t">
              <a:spcBef>
                <a:spcPts val="0"/>
              </a:spcBef>
              <a:buNone/>
            </a:pPr>
            <a:r>
              <a:rPr lang="de-CH" dirty="0"/>
              <a:t>}</a:t>
            </a:r>
          </a:p>
        </p:txBody>
      </p:sp>
    </p:spTree>
    <p:extLst>
      <p:ext uri="{BB962C8B-B14F-4D97-AF65-F5344CB8AC3E}">
        <p14:creationId xmlns:p14="http://schemas.microsoft.com/office/powerpoint/2010/main" val="2031701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Next </a:t>
            </a:r>
            <a:r>
              <a:rPr lang="de-CH" dirty="0" err="1" smtClean="0"/>
              <a:t>Stop</a:t>
            </a:r>
            <a:r>
              <a:rPr lang="de-CH" dirty="0"/>
              <a:t> </a:t>
            </a:r>
            <a:r>
              <a:rPr lang="de-CH" dirty="0" smtClean="0"/>
              <a:t>– Interesse?</a:t>
            </a:r>
            <a:endParaRPr lang="de-CH" dirty="0"/>
          </a:p>
        </p:txBody>
      </p:sp>
      <p:sp>
        <p:nvSpPr>
          <p:cNvPr id="3" name="Inhaltsplatzhalter 2"/>
          <p:cNvSpPr>
            <a:spLocks noGrp="1"/>
          </p:cNvSpPr>
          <p:nvPr>
            <p:ph idx="1"/>
          </p:nvPr>
        </p:nvSpPr>
        <p:spPr/>
        <p:txBody>
          <a:bodyPr/>
          <a:lstStyle/>
          <a:p>
            <a:r>
              <a:rPr lang="de-CH" dirty="0" err="1" smtClean="0"/>
              <a:t>Arduino</a:t>
            </a:r>
            <a:r>
              <a:rPr lang="de-CH" dirty="0" smtClean="0"/>
              <a:t> 102</a:t>
            </a:r>
          </a:p>
          <a:p>
            <a:pPr lvl="1"/>
            <a:r>
              <a:rPr lang="de-CH" dirty="0" smtClean="0"/>
              <a:t>Infrarot Receiver</a:t>
            </a:r>
          </a:p>
          <a:p>
            <a:pPr lvl="1"/>
            <a:r>
              <a:rPr lang="de-CH" dirty="0" smtClean="0"/>
              <a:t>7-Segment Display</a:t>
            </a:r>
          </a:p>
          <a:p>
            <a:pPr lvl="1"/>
            <a:r>
              <a:rPr lang="de-CH" dirty="0" smtClean="0"/>
              <a:t>LED-Matrix</a:t>
            </a:r>
          </a:p>
          <a:p>
            <a:pPr lvl="1"/>
            <a:r>
              <a:rPr lang="de-CH" dirty="0" smtClean="0"/>
              <a:t>LCD-Display</a:t>
            </a:r>
          </a:p>
          <a:p>
            <a:pPr lvl="1"/>
            <a:r>
              <a:rPr lang="de-CH" dirty="0" err="1" smtClean="0"/>
              <a:t>Vibratonssensor</a:t>
            </a:r>
            <a:endParaRPr lang="de-CH" dirty="0" smtClean="0"/>
          </a:p>
          <a:p>
            <a:pPr lvl="1"/>
            <a:r>
              <a:rPr lang="de-CH" dirty="0" smtClean="0"/>
              <a:t>Aktiver Lautsprecher</a:t>
            </a:r>
          </a:p>
          <a:p>
            <a:pPr lvl="1"/>
            <a:r>
              <a:rPr lang="de-CH" dirty="0" smtClean="0"/>
              <a:t>Schrittmotor</a:t>
            </a:r>
          </a:p>
          <a:p>
            <a:pPr lvl="1"/>
            <a:r>
              <a:rPr lang="de-CH" dirty="0" smtClean="0"/>
              <a:t>Flame-Sensor</a:t>
            </a:r>
          </a:p>
          <a:p>
            <a:pPr lvl="1"/>
            <a:r>
              <a:rPr lang="de-CH" dirty="0" smtClean="0"/>
              <a:t>Temperatursensor</a:t>
            </a:r>
          </a:p>
          <a:p>
            <a:pPr lvl="1"/>
            <a:r>
              <a:rPr lang="de-CH" dirty="0" err="1" smtClean="0"/>
              <a:t>Shift</a:t>
            </a:r>
            <a:r>
              <a:rPr lang="de-CH" dirty="0" smtClean="0"/>
              <a:t>-Register</a:t>
            </a:r>
            <a:endParaRPr lang="de-CH" dirty="0"/>
          </a:p>
        </p:txBody>
      </p:sp>
    </p:spTree>
    <p:extLst>
      <p:ext uri="{BB962C8B-B14F-4D97-AF65-F5344CB8AC3E}">
        <p14:creationId xmlns:p14="http://schemas.microsoft.com/office/powerpoint/2010/main" val="4229835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a:t>
            </a:r>
            <a:r>
              <a:rPr lang="de-CH" dirty="0" err="1" smtClean="0"/>
              <a:t>MiZ</a:t>
            </a:r>
            <a:endParaRPr lang="de-CH" dirty="0"/>
          </a:p>
        </p:txBody>
      </p:sp>
      <p:sp>
        <p:nvSpPr>
          <p:cNvPr id="3" name="Inhaltsplatzhalter 2"/>
          <p:cNvSpPr>
            <a:spLocks noGrp="1"/>
          </p:cNvSpPr>
          <p:nvPr>
            <p:ph idx="1"/>
          </p:nvPr>
        </p:nvSpPr>
        <p:spPr/>
        <p:txBody>
          <a:bodyPr/>
          <a:lstStyle/>
          <a:p>
            <a:r>
              <a:rPr lang="de-CH" dirty="0" smtClean="0">
                <a:hlinkClick r:id="rId2"/>
              </a:rPr>
              <a:t>https</a:t>
            </a:r>
            <a:r>
              <a:rPr lang="de-CH" dirty="0">
                <a:hlinkClick r:id="rId2"/>
              </a:rPr>
              <a:t>://</a:t>
            </a:r>
            <a:r>
              <a:rPr lang="de-CH" dirty="0" smtClean="0">
                <a:hlinkClick r:id="rId2"/>
              </a:rPr>
              <a:t>twitter.com/MakersImZiger</a:t>
            </a:r>
            <a:r>
              <a:rPr lang="de-CH" dirty="0" smtClean="0"/>
              <a:t> - </a:t>
            </a:r>
            <a:r>
              <a:rPr lang="de-CH" dirty="0" smtClean="0"/>
              <a:t>@</a:t>
            </a:r>
            <a:r>
              <a:rPr lang="de-CH" dirty="0" err="1" smtClean="0"/>
              <a:t>MakersImZiger</a:t>
            </a:r>
            <a:r>
              <a:rPr lang="de-CH" dirty="0" smtClean="0"/>
              <a:t> #</a:t>
            </a:r>
            <a:r>
              <a:rPr lang="de-CH" dirty="0" err="1" smtClean="0"/>
              <a:t>MiZ</a:t>
            </a:r>
            <a:endParaRPr lang="de-CH" dirty="0" smtClean="0"/>
          </a:p>
          <a:p>
            <a:r>
              <a:rPr lang="de-CH" dirty="0">
                <a:hlinkClick r:id="rId3"/>
              </a:rPr>
              <a:t>https://www.facebook.com/makersimzigerschlitz</a:t>
            </a:r>
            <a:r>
              <a:rPr lang="de-CH" dirty="0" smtClean="0">
                <a:hlinkClick r:id="rId3"/>
              </a:rPr>
              <a:t>/</a:t>
            </a:r>
            <a:r>
              <a:rPr lang="de-CH" dirty="0" smtClean="0"/>
              <a:t> </a:t>
            </a:r>
            <a:endParaRPr lang="de-CH" dirty="0"/>
          </a:p>
          <a:p>
            <a:r>
              <a:rPr lang="de-CH" dirty="0" smtClean="0"/>
              <a:t>Bitte unserem Verein beitreten</a:t>
            </a:r>
            <a:r>
              <a:rPr lang="de-CH" dirty="0" smtClean="0"/>
              <a:t>!</a:t>
            </a:r>
          </a:p>
          <a:p>
            <a:pPr lvl="1"/>
            <a:r>
              <a:rPr lang="de-CH" dirty="0" smtClean="0"/>
              <a:t>Informationen auf: </a:t>
            </a:r>
            <a:r>
              <a:rPr lang="de-CH" dirty="0" smtClean="0">
                <a:hlinkClick r:id="rId4"/>
              </a:rPr>
              <a:t>http://zigerschlitzmakers.ch</a:t>
            </a:r>
            <a:r>
              <a:rPr lang="de-CH" dirty="0" smtClean="0"/>
              <a:t> </a:t>
            </a:r>
            <a:endParaRPr lang="de-CH" dirty="0"/>
          </a:p>
        </p:txBody>
      </p:sp>
    </p:spTree>
    <p:extLst>
      <p:ext uri="{BB962C8B-B14F-4D97-AF65-F5344CB8AC3E}">
        <p14:creationId xmlns:p14="http://schemas.microsoft.com/office/powerpoint/2010/main" val="4224506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2" cstate="print">
            <a:extLst>
              <a:ext uri="{28A0092B-C50C-407E-A947-70E740481C1C}">
                <a14:useLocalDpi xmlns:a14="http://schemas.microsoft.com/office/drawing/2010/main" val="0"/>
              </a:ext>
            </a:extLst>
          </a:blip>
          <a:srcRect l="21651" t="20134" r="26900" b="14534"/>
          <a:stretch/>
        </p:blipFill>
        <p:spPr>
          <a:xfrm>
            <a:off x="1919535" y="682410"/>
            <a:ext cx="7992890" cy="5709204"/>
          </a:xfrm>
          <a:prstGeom prst="rect">
            <a:avLst/>
          </a:prstGeom>
        </p:spPr>
      </p:pic>
      <p:sp>
        <p:nvSpPr>
          <p:cNvPr id="3" name="Textfeld 2"/>
          <p:cNvSpPr txBox="1"/>
          <p:nvPr/>
        </p:nvSpPr>
        <p:spPr>
          <a:xfrm>
            <a:off x="1919670" y="110977"/>
            <a:ext cx="3397084" cy="584775"/>
          </a:xfrm>
          <a:prstGeom prst="rect">
            <a:avLst/>
          </a:prstGeom>
          <a:noFill/>
        </p:spPr>
        <p:txBody>
          <a:bodyPr wrap="none" rtlCol="0">
            <a:spAutoFit/>
          </a:bodyPr>
          <a:lstStyle/>
          <a:p>
            <a:r>
              <a:rPr lang="de-CH" sz="3200" dirty="0" err="1" smtClean="0"/>
              <a:t>Prototyping</a:t>
            </a:r>
            <a:r>
              <a:rPr lang="de-CH" sz="3200" dirty="0" smtClean="0"/>
              <a:t> Board</a:t>
            </a:r>
            <a:endParaRPr lang="de-CH" sz="3200" dirty="0"/>
          </a:p>
        </p:txBody>
      </p:sp>
    </p:spTree>
    <p:extLst>
      <p:ext uri="{BB962C8B-B14F-4D97-AF65-F5344CB8AC3E}">
        <p14:creationId xmlns:p14="http://schemas.microsoft.com/office/powerpoint/2010/main" val="1722527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chComputer_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TechComputer">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ür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Büro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TechComputer">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ür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üro Theme" id="{62F939B6-93AF-4DB8-9C6B-D6C7DFDC589F}" vid="{4A3C46E8-61CC-4603-A589-7422A47A8E4A}"/>
    </a:ext>
  </a:extLst>
</a:theme>
</file>

<file path=ppt/theme/theme3.xml><?xml version="1.0" encoding="utf-8"?>
<a:theme xmlns:a="http://schemas.openxmlformats.org/drawingml/2006/main" name="Büro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TechComputer">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ür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üro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D472324-6816-447D-A73C-4FA00160DF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Präsentation im Design Hauptplatine (Breitbild)</Template>
  <TotalTime>0</TotalTime>
  <Words>1590</Words>
  <Application>Microsoft Office PowerPoint</Application>
  <PresentationFormat>Breitbild</PresentationFormat>
  <Paragraphs>317</Paragraphs>
  <Slides>84</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84</vt:i4>
      </vt:variant>
    </vt:vector>
  </HeadingPairs>
  <TitlesOfParts>
    <vt:vector size="89" baseType="lpstr">
      <vt:lpstr>Candara</vt:lpstr>
      <vt:lpstr>Arial</vt:lpstr>
      <vt:lpstr>Wingdings</vt:lpstr>
      <vt:lpstr>Consolas</vt:lpstr>
      <vt:lpstr>TechComputer_16x9</vt:lpstr>
      <vt:lpstr>Arduino 101</vt:lpstr>
      <vt:lpstr>Was werden wir heute machen?</vt:lpstr>
      <vt:lpstr>Makers im Zigerschlitz</vt:lpstr>
      <vt:lpstr>Kursmaterial</vt:lpstr>
      <vt:lpstr>Arduino Starterkit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Der Arduino</vt:lpstr>
      <vt:lpstr>Was ist ein Arduino</vt:lpstr>
      <vt:lpstr>Bestandteile des Arduinos</vt:lpstr>
      <vt:lpstr>Spezifikationen</vt:lpstr>
      <vt:lpstr>Wie kann ich den Arduino programmieren?</vt:lpstr>
      <vt:lpstr>Was macht die IDE überhaupt?</vt:lpstr>
      <vt:lpstr>Fertig gschnurred,  jetzt wird gschaffed</vt:lpstr>
      <vt:lpstr>Lektion 0</vt:lpstr>
      <vt:lpstr>Arduino IDE installieren</vt:lpstr>
      <vt:lpstr>Gib Strom!</vt:lpstr>
      <vt:lpstr>Wo finde ich später den Code?</vt:lpstr>
      <vt:lpstr>Lektion 1</vt:lpstr>
      <vt:lpstr>Aufbau</vt:lpstr>
      <vt:lpstr>Widerstände</vt:lpstr>
      <vt:lpstr>Aufbau einer LED </vt:lpstr>
      <vt:lpstr>LEDs</vt:lpstr>
      <vt:lpstr>Wieso Vorwiderstände?</vt:lpstr>
      <vt:lpstr>Der Code</vt:lpstr>
      <vt:lpstr>Anatomie eines Arduino-Programs</vt:lpstr>
      <vt:lpstr>Anatomie eines C/C++ Funktion</vt:lpstr>
      <vt:lpstr>Der Code zum Blinken</vt:lpstr>
      <vt:lpstr>PowerPoint-Präsentation</vt:lpstr>
      <vt:lpstr>Versuche folgendes:</vt:lpstr>
      <vt:lpstr>Lektion 2</vt:lpstr>
      <vt:lpstr>PowerPoint-Präsentation</vt:lpstr>
      <vt:lpstr>PowerPoint-Präsentation</vt:lpstr>
      <vt:lpstr>Code Teil 1</vt:lpstr>
      <vt:lpstr>Code Teil 2</vt:lpstr>
      <vt:lpstr>Lektion 3</vt:lpstr>
      <vt:lpstr>PowerPoint-Präsentation</vt:lpstr>
      <vt:lpstr>Potentiometer</vt:lpstr>
      <vt:lpstr>ADC = Analog-Digital-Wandler</vt:lpstr>
      <vt:lpstr>PowerPoint-Präsentation</vt:lpstr>
      <vt:lpstr>Code</vt:lpstr>
      <vt:lpstr>Lektion 4</vt:lpstr>
      <vt:lpstr>PowerPoint-Präsentation</vt:lpstr>
      <vt:lpstr>Code</vt:lpstr>
      <vt:lpstr>PowerPoint-Präsentation</vt:lpstr>
      <vt:lpstr>Voltage Divider = Spannungsteiler</vt:lpstr>
      <vt:lpstr>Photoresistor</vt:lpstr>
      <vt:lpstr>Lektion 5</vt:lpstr>
      <vt:lpstr>PowerPoint-Präsentation</vt:lpstr>
      <vt:lpstr>Piezo-Materialien</vt:lpstr>
      <vt:lpstr>Code</vt:lpstr>
      <vt:lpstr>Lektion 6</vt:lpstr>
      <vt:lpstr>PowerPoint-Präsentation</vt:lpstr>
      <vt:lpstr>Wie funktionieren Servos</vt:lpstr>
      <vt:lpstr>PowerPoint-Präsentation</vt:lpstr>
      <vt:lpstr>Pulsweitenmodulation</vt:lpstr>
      <vt:lpstr>Code</vt:lpstr>
      <vt:lpstr>PowerPoint-Präsentation</vt:lpstr>
      <vt:lpstr>Code</vt:lpstr>
      <vt:lpstr>Lektion 7</vt:lpstr>
      <vt:lpstr>PowerPoint-Präsentation</vt:lpstr>
      <vt:lpstr>Pull-Up / Pull-Down Widerstand</vt:lpstr>
      <vt:lpstr>Code</vt:lpstr>
      <vt:lpstr>Die Mood-Lamp</vt:lpstr>
      <vt:lpstr>PowerPoint-Präsentation</vt:lpstr>
      <vt:lpstr>Code</vt:lpstr>
      <vt:lpstr>Pins und globale Variabeln definieren</vt:lpstr>
      <vt:lpstr>Setup-Schleife</vt:lpstr>
      <vt:lpstr>Loop-Schleife</vt:lpstr>
      <vt:lpstr>Dem LED die neuen Werte senden</vt:lpstr>
      <vt:lpstr>Next Stop – Interesse?</vt:lpstr>
      <vt:lpstr>#MiZ</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2015-10-16T10:40:46Z</dcterms:created>
  <dcterms:modified xsi:type="dcterms:W3CDTF">2017-06-03T19:26:31Z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TC029010269991</vt:lpwstr>
  </property>
</Properties>
</file>